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www.infraware.co.kr/2012/infrawarePen" Target="docProps/infrawarePe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9" r:id="rId3"/>
    <p:sldMasterId id="2147483712" r:id="rId4"/>
  </p:sldMasterIdLst>
  <p:notesMasterIdLst>
    <p:notesMasterId r:id="rId34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89" r:id="rId16"/>
    <p:sldId id="269" r:id="rId17"/>
    <p:sldId id="271" r:id="rId18"/>
    <p:sldId id="290" r:id="rId19"/>
    <p:sldId id="272" r:id="rId20"/>
    <p:sldId id="273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0BC"/>
    <a:srgbClr val="9E009E"/>
    <a:srgbClr val="FFFFFF"/>
    <a:srgbClr val="FAF4F4"/>
    <a:srgbClr val="000000"/>
    <a:srgbClr val="18762E"/>
    <a:srgbClr val="136126"/>
    <a:srgbClr val="20A03E"/>
    <a:srgbClr val="860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56" autoAdjust="0"/>
  </p:normalViewPr>
  <p:slideViewPr>
    <p:cSldViewPr>
      <p:cViewPr>
        <p:scale>
          <a:sx n="60" d="100"/>
          <a:sy n="60" d="100"/>
        </p:scale>
        <p:origin x="-165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6332E-B1EC-4BB9-A32E-00FD227F449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011EC-C030-491B-A1BD-D53E0500C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Acid base balance.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11EC-C030-491B-A1BD-D53E0500C1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164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Acid base balance.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11EC-C030-491B-A1BD-D53E0500C1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8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Hematoxylin</a:t>
            </a:r>
            <a:r>
              <a:rPr lang="en-US" dirty="0" smtClean="0"/>
              <a:t>→ purple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11EC-C030-491B-A1BD-D53E0500C1C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05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Chyluria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11EC-C030-491B-A1BD-D53E0500C1C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60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Urinary casts:</a:t>
            </a:r>
            <a:r>
              <a:rPr lang="en-US" baseline="0" dirty="0" smtClean="0"/>
              <a:t> </a:t>
            </a:r>
            <a:r>
              <a:rPr lang="en-US" dirty="0" smtClean="0"/>
              <a:t>cylindrical structures formed in the distal</a:t>
            </a:r>
            <a:r>
              <a:rPr lang="en-US" baseline="0" dirty="0" smtClean="0"/>
              <a:t> tubules</a:t>
            </a:r>
            <a:r>
              <a:rPr lang="en-US" dirty="0" smtClean="0"/>
              <a:t> and collecting ducts, then dislodge and pass into the urine.</a:t>
            </a:r>
          </a:p>
          <a:p>
            <a:r>
              <a:rPr lang="en-US" dirty="0" smtClean="0"/>
              <a:t>They are formed via precipitation of </a:t>
            </a:r>
            <a:r>
              <a:rPr lang="en-US" dirty="0" err="1" smtClean="0"/>
              <a:t>mucoprotein</a:t>
            </a:r>
            <a:r>
              <a:rPr lang="en-US" dirty="0" smtClean="0"/>
              <a:t> which is secreted by renal tubule cells, and sometimes also by albumin in conditions of proteinuria.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011EC-C030-491B-A1BD-D53E0500C1C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7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02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00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058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944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6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04928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502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50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03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20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41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6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55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6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405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1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33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108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15532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3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5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543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5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4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78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00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441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75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51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48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182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33568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676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51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2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683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AF0FA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12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shade val="80000"/>
                <a:hueMod val="110000"/>
                <a:satMod val="120000"/>
                <a:lumMod val="5000"/>
                <a:lumOff val="95000"/>
                <a:alpha val="44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FAF0F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FAF0FA">
                  <a:tint val="75000"/>
                </a:srgb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FAF0FA"/>
                </a:solidFill>
              </a:ln>
              <a:solidFill>
                <a:srgbClr val="FAF0FA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F0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359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shade val="80000"/>
                <a:hueMod val="110000"/>
                <a:satMod val="120000"/>
                <a:lumMod val="5000"/>
                <a:lumOff val="95000"/>
                <a:alpha val="44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03702-2C68-4CF3-87B1-781F6ED48089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F8191-1E6E-4F2F-99B5-70BF8078DF13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shade val="80000"/>
                <a:hueMod val="110000"/>
                <a:satMod val="120000"/>
                <a:lumMod val="5000"/>
                <a:lumOff val="95000"/>
                <a:alpha val="44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861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shade val="80000"/>
                <a:hueMod val="110000"/>
                <a:satMod val="120000"/>
                <a:lumMod val="5000"/>
                <a:lumOff val="95000"/>
                <a:alpha val="44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03702-2C68-4CF3-87B1-781F6ED48089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4/24/2016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F8191-1E6E-4F2F-99B5-70BF8078DF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53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828800"/>
            <a:ext cx="7117180" cy="2491380"/>
          </a:xfrm>
          <a:ln w="57150">
            <a:solidFill>
              <a:srgbClr val="9E009E"/>
            </a:solidFill>
          </a:ln>
        </p:spPr>
        <p:txBody>
          <a:bodyPr/>
          <a:lstStyle/>
          <a:p>
            <a:pPr algn="ctr"/>
            <a:r>
              <a:rPr lang="en-US" sz="8000" b="1" dirty="0" smtClean="0">
                <a:solidFill>
                  <a:srgbClr val="7030A0"/>
                </a:solidFill>
              </a:rPr>
              <a:t>Urinary Tract Infections</a:t>
            </a:r>
            <a:endParaRPr lang="en-US" sz="80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6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 4"/>
          <p:cNvSpPr>
            <a:spLocks noGrp="1" noChangeArrowheads="1"/>
          </p:cNvSpPr>
          <p:nvPr>
            <p:ph type="subTitle"/>
          </p:nvPr>
        </p:nvSpPr>
        <p:spPr>
          <a:xfrm>
            <a:off x="304800" y="381001"/>
            <a:ext cx="8611235" cy="5486400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/>
          </a:bodyPr>
          <a:lstStyle/>
          <a:p>
            <a:pPr marL="0" indent="0" algn="l" defTabSz="457200" latinLnBrk="0">
              <a:lnSpc>
                <a:spcPct val="102000"/>
              </a:lnSpc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altLang="ko-KR" sz="3400" b="1" u="sng" dirty="0" smtClean="0">
                <a:solidFill>
                  <a:srgbClr val="C00000"/>
                </a:solidFill>
                <a:latin typeface="Times New Roman" charset="0"/>
              </a:rPr>
              <a:t>Pathogenesis: </a:t>
            </a:r>
            <a:endParaRPr lang="ko-KR" altLang="en-US" sz="3400" b="1" u="sng" dirty="0" smtClean="0">
              <a:latin typeface="Times New Roman" charset="0"/>
            </a:endParaRPr>
          </a:p>
          <a:p>
            <a:pPr marL="0" indent="0" algn="l" defTabSz="457200" latinLnBrk="0">
              <a:lnSpc>
                <a:spcPct val="102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3400" b="1" dirty="0" smtClean="0">
                <a:solidFill>
                  <a:srgbClr val="BC00BC"/>
                </a:solidFill>
                <a:latin typeface="Times New Roman" charset="0"/>
              </a:rPr>
              <a:t>Source of infecting organisms:</a:t>
            </a:r>
            <a:endParaRPr lang="ko-KR" altLang="en-US" sz="3400" b="1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02000"/>
              </a:lnSpc>
              <a:spcBef>
                <a:spcPts val="800"/>
              </a:spcBef>
              <a:spcAft>
                <a:spcPts val="600"/>
              </a:spcAft>
              <a:buClr>
                <a:srgbClr val="9E009E"/>
              </a:buClr>
              <a:buFont typeface="Times New Roman"/>
              <a:buChar char="•"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Ascending rout (the most common):</a:t>
            </a:r>
            <a:endParaRPr lang="ko-KR" altLang="en-US" sz="3400" b="1" dirty="0" smtClean="0">
              <a:latin typeface="Times New Roman" charset="0"/>
            </a:endParaRPr>
          </a:p>
          <a:p>
            <a:pPr marL="914400" indent="-457200" algn="l" defTabSz="457200" latinLnBrk="0">
              <a:lnSpc>
                <a:spcPct val="102000"/>
              </a:lnSpc>
              <a:spcBef>
                <a:spcPts val="700"/>
              </a:spcBef>
              <a:spcAft>
                <a:spcPts val="600"/>
              </a:spcAft>
              <a:buClr>
                <a:srgbClr val="7030A0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colonizing </a:t>
            </a:r>
            <a:r>
              <a:rPr lang="en-US" altLang="ko-KR" sz="3200" b="1" dirty="0" smtClean="0">
                <a:solidFill>
                  <a:srgbClr val="BC00BC"/>
                </a:solidFill>
                <a:latin typeface="Times New Roman" charset="0"/>
              </a:rPr>
              <a:t>flora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from the periurethral area,  gut flora or in woman vaginal flora.</a:t>
            </a:r>
            <a:endParaRPr lang="ko-KR" altLang="en-US" sz="3200" dirty="0" smtClean="0">
              <a:latin typeface="Times New Roman" charset="0"/>
            </a:endParaRPr>
          </a:p>
          <a:p>
            <a:pPr marL="914400" indent="-457200" algn="l" defTabSz="457200" latinLnBrk="0">
              <a:lnSpc>
                <a:spcPct val="102000"/>
              </a:lnSpc>
              <a:spcBef>
                <a:spcPts val="700"/>
              </a:spcBef>
              <a:spcAft>
                <a:spcPts val="600"/>
              </a:spcAft>
              <a:buClr>
                <a:srgbClr val="7030A0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Contaminated urologic </a:t>
            </a:r>
            <a:r>
              <a:rPr lang="en-US" altLang="ko-KR" sz="3200" b="1" dirty="0" smtClean="0">
                <a:solidFill>
                  <a:srgbClr val="BC00BC"/>
                </a:solidFill>
                <a:latin typeface="Times New Roman" charset="0"/>
              </a:rPr>
              <a:t>devices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02000"/>
              </a:lnSpc>
              <a:spcBef>
                <a:spcPts val="800"/>
              </a:spcBef>
              <a:spcAft>
                <a:spcPts val="0"/>
              </a:spcAft>
              <a:buClr>
                <a:srgbClr val="9E009E"/>
              </a:buClr>
              <a:buFont typeface="Times New Roman"/>
              <a:buChar char="•"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Descending rout (not common): </a:t>
            </a:r>
            <a:r>
              <a:rPr lang="en-US" altLang="ko-KR" sz="3400" b="1" dirty="0" smtClean="0">
                <a:solidFill>
                  <a:srgbClr val="BC00BC"/>
                </a:solidFill>
                <a:latin typeface="Times New Roman" charset="0"/>
              </a:rPr>
              <a:t>Hematogenous</a:t>
            </a:r>
            <a:r>
              <a:rPr lang="en-US" altLang="ko-KR" sz="3400" dirty="0" smtClean="0">
                <a:solidFill>
                  <a:srgbClr val="000000"/>
                </a:solidFill>
                <a:latin typeface="Times New Roman" charset="0"/>
              </a:rPr>
              <a:t> spread.</a:t>
            </a:r>
            <a:endParaRPr lang="ko-KR" altLang="en-US" sz="34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32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 5"/>
          <p:cNvSpPr>
            <a:spLocks noGrp="1" noChangeArrowheads="1"/>
          </p:cNvSpPr>
          <p:nvPr>
            <p:ph type="subTitle"/>
          </p:nvPr>
        </p:nvSpPr>
        <p:spPr>
          <a:xfrm>
            <a:off x="154940" y="154940"/>
            <a:ext cx="8913495" cy="6551295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 fontScale="92500" lnSpcReduction="20000"/>
          </a:bodyPr>
          <a:lstStyle/>
          <a:p>
            <a:pPr marL="457200" indent="-457200" algn="l" defTabSz="457200" latinLnBrk="0">
              <a:lnSpc>
                <a:spcPct val="102000"/>
              </a:lnSpc>
              <a:spcBef>
                <a:spcPts val="0"/>
              </a:spcBef>
              <a:spcAft>
                <a:spcPts val="600"/>
              </a:spcAft>
              <a:buClr>
                <a:srgbClr val="9E009E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infection usually starts as lower UTI.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most common bacteria is 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uropathogenic </a:t>
            </a:r>
            <a:r>
              <a:rPr lang="en-US" altLang="ko-KR" sz="3200" i="1" dirty="0" smtClean="0">
                <a:solidFill>
                  <a:srgbClr val="C00000"/>
                </a:solidFill>
                <a:latin typeface="Times New Roman" charset="0"/>
              </a:rPr>
              <a:t>Escherichia coli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. 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3200" i="1" dirty="0" smtClean="0">
                <a:solidFill>
                  <a:srgbClr val="000000"/>
                </a:solidFill>
                <a:latin typeface="Times New Roman" charset="0"/>
              </a:rPr>
              <a:t>E. coli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adhere to mannosylated glycoproteins that line the bladder mucosa by the mannose sensitive fimbria 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FimH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. 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It then ascend to the kidney by one of these routs:</a:t>
            </a:r>
            <a:endParaRPr lang="ko-KR" altLang="en-US" sz="3200" dirty="0" smtClean="0">
              <a:latin typeface="Times New Roman" charset="0"/>
            </a:endParaRPr>
          </a:p>
          <a:p>
            <a:pPr marL="914400" indent="-457200" algn="l" defTabSz="457200" latinLnBrk="0">
              <a:lnSpc>
                <a:spcPct val="113000"/>
              </a:lnSpc>
              <a:spcBef>
                <a:spcPts val="6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 Reflux of infected </a:t>
            </a:r>
            <a:r>
              <a:rPr lang="en-US" altLang="ko-KR" sz="3200" b="1" dirty="0" smtClean="0">
                <a:solidFill>
                  <a:srgbClr val="000000"/>
                </a:solidFill>
                <a:latin typeface="Times New Roman" charset="0"/>
              </a:rPr>
              <a:t>urine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up the ureter.</a:t>
            </a:r>
            <a:endParaRPr lang="ko-KR" altLang="en-US" sz="3200" dirty="0" smtClean="0">
              <a:latin typeface="Times New Roman" charset="0"/>
            </a:endParaRPr>
          </a:p>
          <a:p>
            <a:pPr marL="1371600" indent="-457200" algn="l" defTabSz="457200" latinLnBrk="0">
              <a:lnSpc>
                <a:spcPct val="113000"/>
              </a:lnSpc>
              <a:spcBef>
                <a:spcPts val="500"/>
              </a:spcBef>
              <a:spcAft>
                <a:spcPts val="600"/>
              </a:spcAft>
              <a:buClr>
                <a:srgbClr val="0070C0"/>
              </a:buClr>
              <a:buFont typeface="Courier New"/>
              <a:buChar char="o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Short intravesical ureter.  </a:t>
            </a:r>
            <a:endParaRPr lang="ko-KR" altLang="en-US" sz="3200" dirty="0" smtClean="0">
              <a:latin typeface="Times New Roman" charset="0"/>
            </a:endParaRPr>
          </a:p>
          <a:p>
            <a:pPr marL="1371600" indent="-457200" algn="l" defTabSz="457200" latinLnBrk="0">
              <a:lnSpc>
                <a:spcPct val="113000"/>
              </a:lnSpc>
              <a:spcBef>
                <a:spcPts val="500"/>
              </a:spcBef>
              <a:spcAft>
                <a:spcPts val="600"/>
              </a:spcAft>
              <a:buClr>
                <a:srgbClr val="0070C0"/>
              </a:buClr>
              <a:buFont typeface="Courier New"/>
              <a:buChar char="o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Incompetent ureteral sphincters.</a:t>
            </a:r>
            <a:endParaRPr lang="ko-KR" altLang="en-US" sz="3200" dirty="0" smtClean="0">
              <a:latin typeface="Times New Roman" charset="0"/>
            </a:endParaRPr>
          </a:p>
          <a:p>
            <a:pPr marL="914400" indent="-457200" algn="l" defTabSz="457200" latinLnBrk="0">
              <a:lnSpc>
                <a:spcPct val="113000"/>
              </a:lnSpc>
              <a:spcBef>
                <a:spcPts val="6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 Polymorph nuclear (</a:t>
            </a:r>
            <a:r>
              <a:rPr lang="en-US" altLang="ko-KR" sz="3200" b="1" dirty="0" smtClean="0">
                <a:solidFill>
                  <a:srgbClr val="000000"/>
                </a:solidFill>
                <a:latin typeface="Times New Roman" charset="0"/>
              </a:rPr>
              <a:t>PMN)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cells influx up the ureter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32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9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4962525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2400"/>
            <a:ext cx="3276600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803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Rect 3"/>
          <p:cNvSpPr>
            <a:spLocks noGrp="1" noChangeArrowheads="1"/>
          </p:cNvSpPr>
          <p:nvPr>
            <p:ph type="subTitle"/>
          </p:nvPr>
        </p:nvSpPr>
        <p:spPr>
          <a:xfrm>
            <a:off x="152401" y="152401"/>
            <a:ext cx="8839200" cy="6629400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/>
          </a:bodyPr>
          <a:lstStyle/>
          <a:p>
            <a:pPr marL="457200" indent="-457200" algn="l" defTabSz="457200" latinLnBrk="0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The bacteria then enter through the papillae into the renal parenchyma. </a:t>
            </a:r>
            <a:endParaRPr lang="ko-KR" altLang="en-US" sz="29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92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</a:rPr>
              <a:t>P fimbria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K polysaccharide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of the bacteria adhere to the  glycosphingolipid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receptor 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on the interstitial tissue surrounding the tubules and renal cells in the medulla. </a:t>
            </a:r>
            <a:endParaRPr lang="ko-KR" altLang="en-US" sz="29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1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Damage of interstitial tissue due to:</a:t>
            </a:r>
            <a:endParaRPr lang="ko-KR" altLang="en-US" sz="2900" dirty="0" smtClean="0">
              <a:latin typeface="Times New Roman" charset="0"/>
            </a:endParaRPr>
          </a:p>
          <a:p>
            <a:pPr marL="800100" indent="-342900" algn="l" defTabSz="457200" latinLnBrk="0">
              <a:lnSpc>
                <a:spcPct val="111000"/>
              </a:lnSpc>
              <a:spcBef>
                <a:spcPts val="70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 Microbial virulence: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Hemolysin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, and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urease activity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2900" dirty="0" smtClean="0">
              <a:latin typeface="Times New Roman" charset="0"/>
            </a:endParaRPr>
          </a:p>
          <a:p>
            <a:pPr marL="800100" indent="-342900" algn="l" defTabSz="457200" latinLnBrk="0">
              <a:lnSpc>
                <a:spcPct val="111000"/>
              </a:lnSpc>
              <a:spcBef>
                <a:spcPts val="70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Cellular infiltration &amp; cytokines production; inflammation (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toxic O</a:t>
            </a:r>
            <a:r>
              <a:rPr lang="en-US" altLang="ko-KR" sz="2900" baseline="-25000" dirty="0" smtClean="0">
                <a:solidFill>
                  <a:srgbClr val="0070C0"/>
                </a:solidFill>
                <a:latin typeface="Times New Roman" charset="0"/>
              </a:rPr>
              <a:t>2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 radicals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, and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lysozymes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).</a:t>
            </a:r>
            <a:endParaRPr lang="ko-KR" altLang="en-US" sz="2900" dirty="0" smtClean="0">
              <a:latin typeface="Times New Roman" charset="0"/>
            </a:endParaRPr>
          </a:p>
          <a:p>
            <a:pPr marL="800100" indent="-342900" algn="l" defTabSz="457200" latinLnBrk="0">
              <a:lnSpc>
                <a:spcPct val="111000"/>
              </a:lnSpc>
              <a:spcBef>
                <a:spcPts val="70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Activation of clotting factors; </a:t>
            </a:r>
            <a:r>
              <a:rPr lang="en-US" altLang="ko-KR" sz="2900" dirty="0" smtClean="0">
                <a:solidFill>
                  <a:srgbClr val="0070C0"/>
                </a:solidFill>
                <a:latin typeface="Times New Roman" charset="0"/>
              </a:rPr>
              <a:t>ischemia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29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1000"/>
              </a:lnSpc>
              <a:spcBef>
                <a:spcPts val="700"/>
              </a:spcBef>
              <a:spcAft>
                <a:spcPts val="600"/>
              </a:spcAft>
              <a:buClr>
                <a:srgbClr val="BC00BC"/>
              </a:buClr>
              <a:buFont typeface="Times New Roman"/>
              <a:buChar char="•"/>
            </a:pP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Tubulointerstitial nephritis </a:t>
            </a:r>
            <a:r>
              <a:rPr lang="en-US" altLang="ko-KR" sz="2900" b="1" dirty="0" smtClean="0">
                <a:solidFill>
                  <a:srgbClr val="0070C0"/>
                </a:solidFill>
                <a:latin typeface="Times New Roman" charset="0"/>
              </a:rPr>
              <a:t>(TIN)</a:t>
            </a:r>
            <a:r>
              <a:rPr lang="en-US" altLang="ko-KR" sz="2900" dirty="0" smtClean="0">
                <a:solidFill>
                  <a:srgbClr val="000000"/>
                </a:solidFill>
                <a:latin typeface="Times New Roman" charset="0"/>
              </a:rPr>
              <a:t>.</a:t>
            </a:r>
            <a:endParaRPr lang="ko-KR" altLang="en-US" sz="29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92000"/>
              </a:lnSpc>
              <a:spcBef>
                <a:spcPts val="700"/>
              </a:spcBef>
              <a:spcAft>
                <a:spcPts val="600"/>
              </a:spcAft>
              <a:buFontTx/>
              <a:buNone/>
            </a:pPr>
            <a:endParaRPr lang="ko-KR" altLang="en-US" sz="2900" dirty="0" smtClean="0">
              <a:latin typeface="Times New Roman" charset="0"/>
            </a:endParaRPr>
          </a:p>
          <a:p>
            <a:pPr marL="0" indent="0" algn="l" defTabSz="457200" latinLnBrk="0">
              <a:lnSpc>
                <a:spcPct val="92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ko-KR" altLang="en-US" sz="2600" dirty="0" smtClean="0">
              <a:latin typeface="Times New Roman" charset="0"/>
            </a:endParaRPr>
          </a:p>
          <a:p>
            <a:pPr marL="0" indent="0" algn="l" defTabSz="457200" latinLnBrk="0">
              <a:lnSpc>
                <a:spcPct val="92000"/>
              </a:lnSpc>
              <a:spcBef>
                <a:spcPts val="40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457199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9E009E"/>
                </a:solidFill>
              </a:rPr>
              <a:t>Pathogenesis</a:t>
            </a:r>
            <a:r>
              <a:rPr lang="en-US" sz="3200" b="1" dirty="0" smtClean="0"/>
              <a:t>: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686800" cy="59436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154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27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/>
              <a:t>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6324600"/>
          </a:xfrm>
          <a:noFill/>
        </p:spPr>
        <p:txBody>
          <a:bodyPr>
            <a:normAutofit/>
          </a:bodyPr>
          <a:lstStyle/>
          <a:p>
            <a:pPr algn="l"/>
            <a:endParaRPr lang="en-US" dirty="0"/>
          </a:p>
        </p:txBody>
      </p:sp>
      <p:pic>
        <p:nvPicPr>
          <p:cNvPr id="4" name="Picture 3" descr="C:\Users\nmansour\Desktop\tubular interstitial tiss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4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subTitle"/>
          </p:nvPr>
        </p:nvSpPr>
        <p:spPr>
          <a:xfrm>
            <a:off x="152400" y="152400"/>
            <a:ext cx="8839835" cy="6629399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 fontScale="92500" lnSpcReduction="10000"/>
          </a:bodyPr>
          <a:lstStyle/>
          <a:p>
            <a:pPr marL="0" indent="0" algn="l" defTabSz="457200" latinLnBrk="0">
              <a:spcBef>
                <a:spcPts val="0"/>
              </a:spcBef>
              <a:buClr>
                <a:srgbClr val="0070C0"/>
              </a:buClr>
            </a:pPr>
            <a:r>
              <a:rPr lang="en-US" altLang="ko-KR" sz="3200" b="1" dirty="0" smtClean="0">
                <a:solidFill>
                  <a:srgbClr val="BC00BC"/>
                </a:solidFill>
                <a:latin typeface="Times New Roman" charset="0"/>
              </a:rPr>
              <a:t>Types of Tubulointerstitial Nephritis:</a:t>
            </a:r>
            <a:endParaRPr lang="ko-KR" altLang="en-US" sz="3200" b="1" dirty="0" smtClean="0">
              <a:latin typeface="Times New Roman" charset="0"/>
            </a:endParaRPr>
          </a:p>
          <a:p>
            <a:pPr algn="l" defTabSz="457200" latinLnBrk="0">
              <a:spcBef>
                <a:spcPts val="0"/>
              </a:spcBef>
              <a:buClr>
                <a:srgbClr val="0070C0"/>
              </a:buClr>
            </a:pPr>
            <a:r>
              <a:rPr lang="en-US" altLang="ko-KR" sz="3200" b="1" dirty="0" smtClean="0">
                <a:solidFill>
                  <a:srgbClr val="0070C0"/>
                </a:solidFill>
                <a:latin typeface="+mn-lt"/>
              </a:rPr>
              <a:t>Acute TIN: </a:t>
            </a:r>
            <a:endParaRPr lang="ko-KR" altLang="en-US" sz="3200" b="1" dirty="0" smtClean="0">
              <a:latin typeface="+mn-lt"/>
            </a:endParaRPr>
          </a:p>
          <a:p>
            <a:pPr marL="457200" indent="-457200" algn="l" defTabSz="457200" latinLnBrk="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Inflammation and 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edema 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in 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the renal interstitial tissue. </a:t>
            </a:r>
            <a:r>
              <a:rPr lang="en-US" altLang="ko-KR" sz="3200" dirty="0">
                <a:solidFill>
                  <a:srgbClr val="000000"/>
                </a:solidFill>
                <a:latin typeface="+mn-lt"/>
              </a:rPr>
              <a:t>D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evelops 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over </a:t>
            </a:r>
            <a:r>
              <a:rPr lang="en-US" altLang="ko-KR" sz="3200" b="1" dirty="0" smtClean="0">
                <a:solidFill>
                  <a:srgbClr val="000000"/>
                </a:solidFill>
                <a:latin typeface="+mn-lt"/>
              </a:rPr>
              <a:t>days to months.</a:t>
            </a:r>
            <a:endParaRPr lang="ko-KR" altLang="en-US" sz="3200" b="1" dirty="0" smtClean="0">
              <a:latin typeface="+mn-lt"/>
            </a:endParaRPr>
          </a:p>
          <a:p>
            <a:pPr marL="457200" indent="-457200" algn="l" defTabSz="457200" latinLnBrk="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 Over 95% of cases result from an </a:t>
            </a:r>
            <a:r>
              <a:rPr lang="en-US" altLang="ko-KR" sz="3200" b="1" dirty="0" smtClean="0">
                <a:solidFill>
                  <a:srgbClr val="000000"/>
                </a:solidFill>
                <a:latin typeface="+mn-lt"/>
              </a:rPr>
              <a:t>allergic drug 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reaction or </a:t>
            </a:r>
            <a:r>
              <a:rPr lang="en-US" altLang="ko-KR" sz="3200" b="1" dirty="0" smtClean="0">
                <a:solidFill>
                  <a:srgbClr val="000000"/>
                </a:solidFill>
                <a:latin typeface="+mn-lt"/>
              </a:rPr>
              <a:t>infection</a:t>
            </a: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457200" indent="-457200" algn="l" defTabSz="457200" latinLnBrk="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dirty="0" smtClean="0">
                <a:solidFill>
                  <a:srgbClr val="000000"/>
                </a:solidFill>
                <a:latin typeface="+mn-lt"/>
              </a:rPr>
              <a:t>Can be complicated by renal abscess. </a:t>
            </a:r>
            <a:endParaRPr lang="en-US" altLang="ko-KR" sz="3200" dirty="0" smtClean="0">
              <a:solidFill>
                <a:srgbClr val="00000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altLang="ko-KR" sz="3200" b="1" dirty="0">
                <a:solidFill>
                  <a:srgbClr val="0070C0"/>
                </a:solidFill>
              </a:rPr>
              <a:t>Chronic TIN: </a:t>
            </a:r>
            <a:endParaRPr lang="ko-KR" altLang="en-US" sz="3200" b="1" dirty="0"/>
          </a:p>
          <a:p>
            <a:pPr marL="571500" indent="-57150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b="1" dirty="0">
                <a:solidFill>
                  <a:srgbClr val="000000"/>
                </a:solidFill>
              </a:rPr>
              <a:t>Gradual</a:t>
            </a:r>
            <a:r>
              <a:rPr lang="en-US" altLang="ko-KR" sz="3200" dirty="0">
                <a:solidFill>
                  <a:srgbClr val="000000"/>
                </a:solidFill>
              </a:rPr>
              <a:t> interstitial infiltration and </a:t>
            </a:r>
            <a:r>
              <a:rPr lang="en-US" altLang="ko-KR" sz="3200" b="1" dirty="0">
                <a:solidFill>
                  <a:srgbClr val="BC00BC"/>
                </a:solidFill>
              </a:rPr>
              <a:t>fibrosis</a:t>
            </a:r>
            <a:r>
              <a:rPr lang="en-US" altLang="ko-KR" sz="3200" dirty="0">
                <a:solidFill>
                  <a:srgbClr val="000000"/>
                </a:solidFill>
              </a:rPr>
              <a:t>, tubular </a:t>
            </a:r>
            <a:r>
              <a:rPr lang="en-US" altLang="ko-KR" sz="3200" b="1" dirty="0">
                <a:solidFill>
                  <a:srgbClr val="BC00BC"/>
                </a:solidFill>
              </a:rPr>
              <a:t>atrophy</a:t>
            </a:r>
            <a:r>
              <a:rPr lang="en-US" altLang="ko-KR" sz="3200" dirty="0">
                <a:solidFill>
                  <a:srgbClr val="000000"/>
                </a:solidFill>
              </a:rPr>
              <a:t> and </a:t>
            </a:r>
            <a:r>
              <a:rPr lang="en-US" altLang="ko-KR" sz="3200" b="1" dirty="0">
                <a:solidFill>
                  <a:srgbClr val="BC00BC"/>
                </a:solidFill>
              </a:rPr>
              <a:t>dysfunction</a:t>
            </a:r>
            <a:r>
              <a:rPr lang="en-US" altLang="ko-KR" sz="3200" dirty="0">
                <a:solidFill>
                  <a:srgbClr val="000000"/>
                </a:solidFill>
              </a:rPr>
              <a:t>, and a gradual deterioration of renal tissue, usually </a:t>
            </a:r>
            <a:r>
              <a:rPr lang="en-US" altLang="ko-KR" sz="3200" b="1" dirty="0">
                <a:solidFill>
                  <a:srgbClr val="000000"/>
                </a:solidFill>
              </a:rPr>
              <a:t>over years</a:t>
            </a:r>
            <a:r>
              <a:rPr lang="en-US" altLang="ko-KR" sz="3200" dirty="0">
                <a:solidFill>
                  <a:srgbClr val="000000"/>
                </a:solidFill>
              </a:rPr>
              <a:t>.</a:t>
            </a:r>
            <a:endParaRPr lang="ko-KR" altLang="en-US" sz="3200" dirty="0"/>
          </a:p>
          <a:p>
            <a:pPr marL="571500" indent="-57150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b="1" dirty="0">
                <a:solidFill>
                  <a:srgbClr val="BC00BC"/>
                </a:solidFill>
              </a:rPr>
              <a:t>Glomerular</a:t>
            </a:r>
            <a:r>
              <a:rPr lang="en-US" altLang="ko-KR" sz="3200" dirty="0">
                <a:solidFill>
                  <a:srgbClr val="000000"/>
                </a:solidFill>
              </a:rPr>
              <a:t> involvement  is much more common in chronic nephritis than acute type.</a:t>
            </a:r>
            <a:endParaRPr lang="ko-KR" altLang="en-US" sz="3200" dirty="0"/>
          </a:p>
          <a:p>
            <a:pPr marL="571500" indent="-571500">
              <a:spcBef>
                <a:spcPts val="0"/>
              </a:spcBef>
              <a:buClr>
                <a:srgbClr val="C00000"/>
              </a:buClr>
              <a:buFont typeface="Times New Roman"/>
              <a:buChar char="•"/>
            </a:pPr>
            <a:r>
              <a:rPr lang="en-US" altLang="ko-KR" sz="3200" b="1" dirty="0">
                <a:solidFill>
                  <a:srgbClr val="000000"/>
                </a:solidFill>
              </a:rPr>
              <a:t>Causes:  immunologically  mediated                                                               disorders</a:t>
            </a:r>
            <a:r>
              <a:rPr lang="en-US" altLang="ko-KR" sz="3200" dirty="0">
                <a:solidFill>
                  <a:srgbClr val="000000"/>
                </a:solidFill>
              </a:rPr>
              <a:t>, infections, and drug interaction</a:t>
            </a:r>
            <a:r>
              <a:rPr lang="en-US" altLang="ko-KR" sz="3200" dirty="0" smtClean="0">
                <a:solidFill>
                  <a:srgbClr val="000000"/>
                </a:solidFill>
              </a:rPr>
              <a:t>.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1713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Rect 3"/>
          <p:cNvSpPr>
            <a:spLocks noGrp="1" noChangeArrowheads="1"/>
          </p:cNvSpPr>
          <p:nvPr>
            <p:ph type="subTitle"/>
          </p:nvPr>
        </p:nvSpPr>
        <p:spPr>
          <a:xfrm>
            <a:off x="152401" y="152400"/>
            <a:ext cx="8839200" cy="6553835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/>
          </a:bodyPr>
          <a:lstStyle/>
          <a:p>
            <a:pPr marL="0" indent="0" algn="l" defTabSz="457200" latinLnBrk="0">
              <a:spcBef>
                <a:spcPts val="0"/>
              </a:spcBef>
              <a:buFontTx/>
              <a:buNone/>
            </a:pPr>
            <a:r>
              <a:rPr lang="en-US" altLang="ko-KR" sz="3000" b="1" dirty="0" smtClean="0">
                <a:solidFill>
                  <a:srgbClr val="BC00BC"/>
                </a:solidFill>
                <a:latin typeface="Times New Roman" charset="0"/>
              </a:rPr>
              <a:t>Interstitial Renal Abscesses : </a:t>
            </a:r>
            <a:endParaRPr lang="ko-KR" altLang="en-US" sz="3000" b="1" dirty="0" smtClean="0">
              <a:latin typeface="Times New Roman" charset="0"/>
            </a:endParaRPr>
          </a:p>
          <a:p>
            <a:pPr lvl="0">
              <a:spcBef>
                <a:spcPts val="0"/>
              </a:spcBef>
              <a:buClr>
                <a:srgbClr val="C00000"/>
              </a:buClr>
            </a:pP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- </a:t>
            </a:r>
            <a:r>
              <a:rPr lang="en-US" altLang="ko-KR" sz="3000" b="1" dirty="0">
                <a:solidFill>
                  <a:srgbClr val="000000"/>
                </a:solidFill>
              </a:rPr>
              <a:t>Renal abscess </a:t>
            </a:r>
            <a:r>
              <a:rPr lang="en-US" altLang="ko-KR" sz="3000" dirty="0">
                <a:solidFill>
                  <a:srgbClr val="000000"/>
                </a:solidFill>
              </a:rPr>
              <a:t>(uncommon complication) mainly caused by </a:t>
            </a:r>
            <a:r>
              <a:rPr lang="en-US" altLang="ko-KR" sz="3000" dirty="0" err="1">
                <a:solidFill>
                  <a:srgbClr val="000000"/>
                </a:solidFill>
              </a:rPr>
              <a:t>bacteremic</a:t>
            </a:r>
            <a:r>
              <a:rPr lang="en-US" altLang="ko-KR" sz="3000" dirty="0">
                <a:solidFill>
                  <a:srgbClr val="000000"/>
                </a:solidFill>
              </a:rPr>
              <a:t> spread of infection from other body </a:t>
            </a:r>
            <a:r>
              <a:rPr lang="en-US" altLang="ko-KR" sz="3000" dirty="0" smtClean="0">
                <a:solidFill>
                  <a:srgbClr val="000000"/>
                </a:solidFill>
              </a:rPr>
              <a:t>site.</a:t>
            </a:r>
            <a:endParaRPr lang="en-US" altLang="ko-KR" sz="3000" dirty="0" smtClean="0">
              <a:solidFill>
                <a:srgbClr val="000000"/>
              </a:solidFill>
              <a:latin typeface="Times New Roman" charset="0"/>
            </a:endParaRPr>
          </a:p>
          <a:p>
            <a:pPr>
              <a:spcBef>
                <a:spcPts val="0"/>
              </a:spcBef>
            </a:pPr>
            <a:r>
              <a:rPr lang="en-US" altLang="ko-KR" sz="3000" b="1" dirty="0" smtClean="0">
                <a:solidFill>
                  <a:srgbClr val="000000"/>
                </a:solidFill>
                <a:latin typeface="Times New Roman" charset="0"/>
              </a:rPr>
              <a:t>- </a:t>
            </a:r>
            <a:r>
              <a:rPr lang="en-US" altLang="ko-KR" sz="3000" b="1" dirty="0" smtClean="0">
                <a:solidFill>
                  <a:srgbClr val="000000"/>
                </a:solidFill>
              </a:rPr>
              <a:t>Microscopically: </a:t>
            </a:r>
            <a:r>
              <a:rPr lang="en-US" altLang="ko-KR" sz="3000" b="1" dirty="0" smtClean="0">
                <a:solidFill>
                  <a:srgbClr val="000000"/>
                </a:solidFill>
                <a:latin typeface="Times New Roman" charset="0"/>
              </a:rPr>
              <a:t>Necrosis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contains </a:t>
            </a:r>
            <a:r>
              <a:rPr lang="en-US" altLang="ko-KR" sz="3000" b="1" dirty="0" smtClean="0">
                <a:solidFill>
                  <a:srgbClr val="000000"/>
                </a:solidFill>
                <a:latin typeface="Times New Roman" charset="0"/>
              </a:rPr>
              <a:t>neutrophils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,  and </a:t>
            </a:r>
            <a:r>
              <a:rPr lang="en-US" altLang="ko-KR" sz="3000" b="1" dirty="0" smtClean="0">
                <a:solidFill>
                  <a:srgbClr val="000000"/>
                </a:solidFill>
                <a:latin typeface="Times New Roman" charset="0"/>
              </a:rPr>
              <a:t>germ (bacteria)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 colonies, </a:t>
            </a:r>
            <a:r>
              <a:rPr lang="en-US" altLang="ko-KR" sz="3000" b="1" dirty="0" err="1" smtClean="0">
                <a:solidFill>
                  <a:srgbClr val="9E009E"/>
                </a:solidFill>
                <a:latin typeface="Times New Roman" charset="0"/>
              </a:rPr>
              <a:t>hematoxylinophils</a:t>
            </a:r>
            <a:r>
              <a:rPr lang="en-US" altLang="ko-KR" sz="3000" b="1" dirty="0" smtClean="0">
                <a:solidFill>
                  <a:srgbClr val="9E009E"/>
                </a:solidFill>
                <a:latin typeface="Times New Roman" charset="0"/>
              </a:rPr>
              <a:t>*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. </a:t>
            </a:r>
            <a:endParaRPr lang="ko-KR" altLang="en-US" sz="3000" dirty="0" smtClean="0">
              <a:latin typeface="Times New Roman" charset="0"/>
            </a:endParaRPr>
          </a:p>
          <a:p>
            <a:pPr marL="0" indent="0" algn="l" defTabSz="457200" latinLnBrk="0">
              <a:spcBef>
                <a:spcPts val="0"/>
              </a:spcBef>
              <a:buFontTx/>
              <a:buNone/>
            </a:pP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- Tubules are damaged  and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contain </a:t>
            </a: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neutrophil casts.</a:t>
            </a:r>
            <a:endParaRPr lang="ko-KR" altLang="en-US" sz="3000" dirty="0" smtClean="0">
              <a:latin typeface="Times New Roman" charset="0"/>
            </a:endParaRPr>
          </a:p>
          <a:p>
            <a:pPr marL="0" indent="0" algn="l" defTabSz="457200" latinLnBrk="0">
              <a:spcBef>
                <a:spcPts val="0"/>
              </a:spcBef>
              <a:buFontTx/>
              <a:buNone/>
            </a:pPr>
            <a:r>
              <a:rPr lang="en-US" altLang="ko-KR" sz="3000" dirty="0" smtClean="0">
                <a:solidFill>
                  <a:srgbClr val="000000"/>
                </a:solidFill>
                <a:latin typeface="Times New Roman" charset="0"/>
              </a:rPr>
              <a:t>- In early stages, the glomeruli and vessels are normal.</a:t>
            </a:r>
            <a:endParaRPr lang="ko-KR" altLang="en-US" sz="3000" dirty="0" smtClean="0">
              <a:latin typeface="Times New Roman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38600"/>
            <a:ext cx="8534400" cy="2719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3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763000" cy="53339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400" b="1" dirty="0" smtClean="0">
                <a:solidFill>
                  <a:srgbClr val="C00000"/>
                </a:solidFill>
              </a:rPr>
              <a:t>Glomerulonephritis</a:t>
            </a:r>
            <a:r>
              <a:rPr lang="en-US" sz="3400" dirty="0" smtClean="0">
                <a:solidFill>
                  <a:srgbClr val="C00000"/>
                </a:solidFill>
              </a:rPr>
              <a:t>: </a:t>
            </a:r>
            <a:r>
              <a:rPr lang="en-US" sz="3400" dirty="0" smtClean="0">
                <a:solidFill>
                  <a:srgbClr val="C00000"/>
                </a:solidFill>
              </a:rPr>
              <a:t>GN:</a:t>
            </a:r>
            <a:endParaRPr lang="en-US" sz="3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85800"/>
            <a:ext cx="8915400" cy="6019800"/>
          </a:xfrm>
          <a:noFill/>
          <a:ln>
            <a:solidFill>
              <a:srgbClr val="7030A0"/>
            </a:solidFill>
          </a:ln>
        </p:spPr>
        <p:txBody>
          <a:bodyPr>
            <a:normAutofit fontScale="70000" lnSpcReduction="20000"/>
          </a:bodyPr>
          <a:lstStyle/>
          <a:p>
            <a:pPr lvl="0" algn="l"/>
            <a:r>
              <a:rPr lang="en-US" sz="4100" dirty="0" smtClean="0">
                <a:solidFill>
                  <a:prstClr val="black"/>
                </a:solidFill>
              </a:rPr>
              <a:t>-Inflammation </a:t>
            </a:r>
            <a:r>
              <a:rPr lang="en-US" sz="4100" dirty="0">
                <a:solidFill>
                  <a:prstClr val="black"/>
                </a:solidFill>
              </a:rPr>
              <a:t>of the </a:t>
            </a:r>
            <a:r>
              <a:rPr lang="en-US" sz="4100" dirty="0" smtClean="0">
                <a:solidFill>
                  <a:prstClr val="black"/>
                </a:solidFill>
              </a:rPr>
              <a:t>glomeruli of </a:t>
            </a:r>
            <a:r>
              <a:rPr lang="en-US" sz="4100" dirty="0">
                <a:solidFill>
                  <a:prstClr val="black"/>
                </a:solidFill>
              </a:rPr>
              <a:t>the nephron</a:t>
            </a:r>
            <a:r>
              <a:rPr lang="en-US" sz="4100" dirty="0" smtClean="0">
                <a:solidFill>
                  <a:prstClr val="black"/>
                </a:solidFill>
              </a:rPr>
              <a:t>.</a:t>
            </a:r>
          </a:p>
          <a:p>
            <a:pPr lvl="0" algn="l"/>
            <a:r>
              <a:rPr lang="en-US" sz="4100" dirty="0">
                <a:solidFill>
                  <a:prstClr val="black"/>
                </a:solidFill>
              </a:rPr>
              <a:t> </a:t>
            </a:r>
            <a:r>
              <a:rPr lang="en-US" sz="4100" dirty="0" smtClean="0">
                <a:solidFill>
                  <a:prstClr val="black"/>
                </a:solidFill>
              </a:rPr>
              <a:t>-</a:t>
            </a:r>
            <a:r>
              <a:rPr lang="en-US" sz="4100" b="1" dirty="0" smtClean="0">
                <a:solidFill>
                  <a:srgbClr val="C00000"/>
                </a:solidFill>
              </a:rPr>
              <a:t>Types:</a:t>
            </a:r>
            <a:r>
              <a:rPr lang="en-US" sz="4100" dirty="0" smtClean="0">
                <a:solidFill>
                  <a:prstClr val="black"/>
                </a:solidFill>
              </a:rPr>
              <a:t> Infective and non infective.</a:t>
            </a:r>
          </a:p>
          <a:p>
            <a:pPr lvl="0" algn="l"/>
            <a:r>
              <a:rPr lang="en-US" sz="4100" dirty="0">
                <a:solidFill>
                  <a:prstClr val="black"/>
                </a:solidFill>
              </a:rPr>
              <a:t> </a:t>
            </a:r>
            <a:r>
              <a:rPr lang="en-US" sz="4100" b="1" dirty="0" smtClean="0">
                <a:solidFill>
                  <a:srgbClr val="C00000"/>
                </a:solidFill>
              </a:rPr>
              <a:t>Infective</a:t>
            </a:r>
            <a:r>
              <a:rPr lang="en-US" sz="4100" dirty="0" smtClean="0">
                <a:solidFill>
                  <a:srgbClr val="C00000"/>
                </a:solidFill>
              </a:rPr>
              <a:t>: </a:t>
            </a:r>
          </a:p>
          <a:p>
            <a:pPr lvl="0" algn="l"/>
            <a:r>
              <a:rPr lang="en-US" sz="4100" dirty="0">
                <a:solidFill>
                  <a:prstClr val="black"/>
                </a:solidFill>
              </a:rPr>
              <a:t> </a:t>
            </a:r>
            <a:r>
              <a:rPr lang="en-US" sz="4100" dirty="0" smtClean="0">
                <a:solidFill>
                  <a:srgbClr val="18762E"/>
                </a:solidFill>
              </a:rPr>
              <a:t>Source of infection</a:t>
            </a:r>
            <a:r>
              <a:rPr lang="en-US" sz="4100" dirty="0" smtClean="0">
                <a:solidFill>
                  <a:prstClr val="black"/>
                </a:solidFill>
              </a:rPr>
              <a:t>: </a:t>
            </a:r>
            <a:r>
              <a:rPr lang="en-US" sz="4100" dirty="0">
                <a:solidFill>
                  <a:prstClr val="black"/>
                </a:solidFill>
              </a:rPr>
              <a:t>H</a:t>
            </a:r>
            <a:r>
              <a:rPr lang="en-US" sz="4100" dirty="0" smtClean="0">
                <a:solidFill>
                  <a:prstClr val="black"/>
                </a:solidFill>
              </a:rPr>
              <a:t>ematogenous dissemination (antigen).</a:t>
            </a:r>
          </a:p>
          <a:p>
            <a:pPr lvl="0" algn="l"/>
            <a:r>
              <a:rPr lang="en-US" sz="4100" dirty="0">
                <a:solidFill>
                  <a:prstClr val="black"/>
                </a:solidFill>
              </a:rPr>
              <a:t> </a:t>
            </a:r>
            <a:r>
              <a:rPr lang="en-US" sz="4100" dirty="0" smtClean="0">
                <a:solidFill>
                  <a:srgbClr val="18762E"/>
                </a:solidFill>
              </a:rPr>
              <a:t>Pathologic feature</a:t>
            </a:r>
            <a:r>
              <a:rPr lang="en-US" sz="4100" dirty="0" smtClean="0">
                <a:solidFill>
                  <a:prstClr val="black"/>
                </a:solidFill>
              </a:rPr>
              <a:t>: One or more renal cortical </a:t>
            </a:r>
            <a:r>
              <a:rPr lang="en-US" sz="4100" b="1" dirty="0" smtClean="0">
                <a:solidFill>
                  <a:prstClr val="black"/>
                </a:solidFill>
              </a:rPr>
              <a:t>abscesses</a:t>
            </a:r>
            <a:r>
              <a:rPr lang="en-US" sz="4100" dirty="0" smtClean="0">
                <a:solidFill>
                  <a:prstClr val="black"/>
                </a:solidFill>
              </a:rPr>
              <a:t>.</a:t>
            </a:r>
          </a:p>
          <a:p>
            <a:pPr lvl="0" algn="l"/>
            <a:r>
              <a:rPr lang="en-US" sz="4100" dirty="0" smtClean="0">
                <a:solidFill>
                  <a:prstClr val="black"/>
                </a:solidFill>
              </a:rPr>
              <a:t> </a:t>
            </a:r>
            <a:r>
              <a:rPr lang="en-US" sz="4100" b="1" u="sng" dirty="0" smtClean="0">
                <a:solidFill>
                  <a:srgbClr val="18762E"/>
                </a:solidFill>
              </a:rPr>
              <a:t>Pathogenesis</a:t>
            </a:r>
            <a:r>
              <a:rPr lang="en-US" sz="4100" b="1" dirty="0" smtClean="0">
                <a:solidFill>
                  <a:srgbClr val="18762E"/>
                </a:solidFill>
              </a:rPr>
              <a:t>: </a:t>
            </a:r>
          </a:p>
          <a:p>
            <a:pPr marL="571500" lvl="0" indent="-571500" algn="l">
              <a:buClr>
                <a:srgbClr val="20A03E"/>
              </a:buClr>
              <a:buSzPct val="109000"/>
              <a:buFont typeface="Arial" panose="020B0604020202020204" pitchFamily="34" charset="0"/>
              <a:buChar char="•"/>
            </a:pPr>
            <a:r>
              <a:rPr lang="en-US" sz="4100" b="1" dirty="0" smtClean="0">
                <a:solidFill>
                  <a:schemeClr val="tx1"/>
                </a:solidFill>
              </a:rPr>
              <a:t>Insoluble</a:t>
            </a:r>
            <a:r>
              <a:rPr lang="en-US" sz="4100" dirty="0" smtClean="0">
                <a:solidFill>
                  <a:schemeClr val="tx1"/>
                </a:solidFill>
              </a:rPr>
              <a:t> antigens</a:t>
            </a:r>
            <a:r>
              <a:rPr lang="en-US" sz="4100" dirty="0" smtClean="0">
                <a:solidFill>
                  <a:prstClr val="black"/>
                </a:solidFill>
              </a:rPr>
              <a:t> trapped </a:t>
            </a:r>
            <a:r>
              <a:rPr lang="en-US" sz="4100" dirty="0">
                <a:solidFill>
                  <a:prstClr val="black"/>
                </a:solidFill>
              </a:rPr>
              <a:t>in the </a:t>
            </a:r>
            <a:r>
              <a:rPr lang="en-US" sz="4100" dirty="0" smtClean="0">
                <a:solidFill>
                  <a:prstClr val="black"/>
                </a:solidFill>
              </a:rPr>
              <a:t>glomerulus. </a:t>
            </a:r>
            <a:endParaRPr lang="en-US" sz="4100" dirty="0">
              <a:solidFill>
                <a:prstClr val="black"/>
              </a:solidFill>
            </a:endParaRPr>
          </a:p>
          <a:p>
            <a:pPr marL="571500" indent="-571500">
              <a:buClr>
                <a:srgbClr val="20A03E"/>
              </a:buClr>
              <a:buSzPct val="109000"/>
              <a:buFont typeface="Arial" panose="020B0604020202020204" pitchFamily="34" charset="0"/>
              <a:buChar char="•"/>
            </a:pPr>
            <a:r>
              <a:rPr lang="en-US" sz="4100" b="1" dirty="0" smtClean="0">
                <a:solidFill>
                  <a:prstClr val="black"/>
                </a:solidFill>
              </a:rPr>
              <a:t>Antibodies</a:t>
            </a:r>
            <a:r>
              <a:rPr lang="en-US" sz="4100" dirty="0" smtClean="0">
                <a:solidFill>
                  <a:prstClr val="black"/>
                </a:solidFill>
              </a:rPr>
              <a:t> and </a:t>
            </a:r>
            <a:r>
              <a:rPr lang="en-US" sz="4100" b="1" dirty="0" smtClean="0">
                <a:solidFill>
                  <a:prstClr val="black"/>
                </a:solidFill>
              </a:rPr>
              <a:t>complement</a:t>
            </a:r>
            <a:r>
              <a:rPr lang="en-US" sz="4100" dirty="0" smtClean="0">
                <a:solidFill>
                  <a:prstClr val="black"/>
                </a:solidFill>
              </a:rPr>
              <a:t> attack the antigen and the structural components of </a:t>
            </a:r>
            <a:r>
              <a:rPr lang="en-US" sz="4100" dirty="0">
                <a:solidFill>
                  <a:prstClr val="black"/>
                </a:solidFill>
              </a:rPr>
              <a:t>the </a:t>
            </a:r>
            <a:r>
              <a:rPr lang="en-US" sz="4100" dirty="0" smtClean="0">
                <a:solidFill>
                  <a:prstClr val="black"/>
                </a:solidFill>
              </a:rPr>
              <a:t>kidney.</a:t>
            </a:r>
          </a:p>
          <a:p>
            <a:pPr marL="571500" indent="-571500">
              <a:buClr>
                <a:srgbClr val="20A03E"/>
              </a:buClr>
              <a:buSzPct val="109000"/>
              <a:buFont typeface="Arial" panose="020B0604020202020204" pitchFamily="34" charset="0"/>
              <a:buChar char="•"/>
            </a:pPr>
            <a:r>
              <a:rPr lang="en-US" sz="4100" dirty="0" smtClean="0">
                <a:solidFill>
                  <a:prstClr val="black"/>
                </a:solidFill>
              </a:rPr>
              <a:t>Inflammatory </a:t>
            </a:r>
            <a:r>
              <a:rPr lang="en-US" sz="4100" dirty="0">
                <a:solidFill>
                  <a:prstClr val="black"/>
                </a:solidFill>
              </a:rPr>
              <a:t>destruction of the </a:t>
            </a:r>
            <a:r>
              <a:rPr lang="en-US" sz="4100" dirty="0" smtClean="0">
                <a:solidFill>
                  <a:prstClr val="black"/>
                </a:solidFill>
              </a:rPr>
              <a:t>glomeruli.</a:t>
            </a:r>
          </a:p>
        </p:txBody>
      </p:sp>
    </p:spTree>
    <p:extLst>
      <p:ext uri="{BB962C8B-B14F-4D97-AF65-F5344CB8AC3E}">
        <p14:creationId xmlns:p14="http://schemas.microsoft.com/office/powerpoint/2010/main" val="343904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066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  <a:noFill/>
          <a:ln>
            <a:solidFill>
              <a:srgbClr val="7030A0"/>
            </a:solidFill>
          </a:ln>
        </p:spPr>
        <p:txBody>
          <a:bodyPr>
            <a:normAutofit fontScale="85000" lnSpcReduction="10000"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3000" b="1" dirty="0" smtClean="0">
                <a:solidFill>
                  <a:srgbClr val="C00000"/>
                </a:solidFill>
              </a:rPr>
              <a:t>Non-Infective GN:</a:t>
            </a:r>
          </a:p>
          <a:p>
            <a:pPr marL="457200" lvl="0" indent="-457200" algn="l">
              <a:spcBef>
                <a:spcPts val="0"/>
              </a:spcBef>
              <a:spcAft>
                <a:spcPts val="0"/>
              </a:spcAft>
              <a:buClr>
                <a:srgbClr val="006C00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chemeClr val="tx1"/>
                </a:solidFill>
              </a:rPr>
              <a:t>Soluble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antigens </a:t>
            </a:r>
            <a:r>
              <a:rPr lang="en-US" sz="3000" dirty="0" smtClean="0">
                <a:solidFill>
                  <a:schemeClr val="tx1"/>
                </a:solidFill>
              </a:rPr>
              <a:t>in </a:t>
            </a:r>
            <a:r>
              <a:rPr lang="en-US" sz="3000" dirty="0">
                <a:solidFill>
                  <a:schemeClr val="tx1"/>
                </a:solidFill>
              </a:rPr>
              <a:t>blood </a:t>
            </a:r>
            <a:r>
              <a:rPr lang="en-US" sz="3000" dirty="0" smtClean="0">
                <a:solidFill>
                  <a:schemeClr val="tx1"/>
                </a:solidFill>
              </a:rPr>
              <a:t>stream; </a:t>
            </a:r>
            <a:r>
              <a:rPr lang="en-US" sz="3000" dirty="0" smtClean="0">
                <a:solidFill>
                  <a:schemeClr val="tx1"/>
                </a:solidFill>
              </a:rPr>
              <a:t>react </a:t>
            </a:r>
            <a:r>
              <a:rPr lang="en-US" sz="3000" dirty="0" smtClean="0">
                <a:solidFill>
                  <a:schemeClr val="tx1"/>
                </a:solidFill>
              </a:rPr>
              <a:t>with the antibodies (</a:t>
            </a:r>
            <a:r>
              <a:rPr lang="en-US" sz="3000" dirty="0" smtClean="0">
                <a:solidFill>
                  <a:schemeClr val="tx1"/>
                </a:solidFill>
              </a:rPr>
              <a:t>immune-complex).</a:t>
            </a: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                                                                </a:t>
            </a:r>
            <a:r>
              <a:rPr lang="en-US" sz="3000" b="1" dirty="0" smtClean="0">
                <a:solidFill>
                  <a:schemeClr val="tx1"/>
                </a:solidFill>
              </a:rPr>
              <a:t>Serum </a:t>
            </a:r>
            <a:r>
              <a:rPr lang="en-US" sz="3000" b="1" dirty="0" smtClean="0">
                <a:solidFill>
                  <a:schemeClr val="tx1"/>
                </a:solidFill>
              </a:rPr>
              <a:t>sickness disease</a:t>
            </a:r>
            <a:r>
              <a:rPr lang="en-US" sz="3000" b="1" dirty="0">
                <a:solidFill>
                  <a:schemeClr val="tx1"/>
                </a:solidFill>
              </a:rPr>
              <a:t>: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Precipitation of complexes  </a:t>
            </a:r>
            <a:r>
              <a:rPr lang="en-US" sz="3000" dirty="0" smtClean="0">
                <a:solidFill>
                  <a:schemeClr val="tx1"/>
                </a:solidFill>
              </a:rPr>
              <a:t>in </a:t>
            </a:r>
            <a:r>
              <a:rPr lang="en-US" sz="3000" dirty="0" smtClean="0">
                <a:solidFill>
                  <a:schemeClr val="tx1"/>
                </a:solidFill>
              </a:rPr>
              <a:t>the glomeruli; inflammatory destruction.</a:t>
            </a:r>
            <a:endParaRPr lang="en-US" sz="3000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0070C0"/>
                </a:solidFill>
                <a:ea typeface="+mj-ea"/>
                <a:cs typeface="+mj-cs"/>
              </a:rPr>
              <a:t>Types of soluble antigen:</a:t>
            </a:r>
            <a:endParaRPr lang="en-US" sz="3000" dirty="0" smtClean="0">
              <a:solidFill>
                <a:srgbClr val="0070C0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F9EBF9"/>
              </a:buClr>
            </a:pPr>
            <a:r>
              <a:rPr lang="en-US" sz="3000" b="1" dirty="0" smtClean="0">
                <a:solidFill>
                  <a:prstClr val="black"/>
                </a:solidFill>
              </a:rPr>
              <a:t>Endogenous</a:t>
            </a:r>
            <a:r>
              <a:rPr lang="en-US" sz="3000" b="1" dirty="0">
                <a:solidFill>
                  <a:prstClr val="black"/>
                </a:solidFill>
              </a:rPr>
              <a:t>: </a:t>
            </a:r>
            <a:r>
              <a:rPr lang="en-US" sz="3000" dirty="0" smtClean="0">
                <a:solidFill>
                  <a:prstClr val="black"/>
                </a:solidFill>
              </a:rPr>
              <a:t>Self antigen (SLE). </a:t>
            </a:r>
            <a:endParaRPr lang="en-US" sz="3000" dirty="0">
              <a:solidFill>
                <a:prstClr val="black"/>
              </a:solidFill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3000" b="1" dirty="0" smtClean="0">
                <a:solidFill>
                  <a:schemeClr val="tx1"/>
                </a:solidFill>
              </a:rPr>
              <a:t>Exogenous:</a:t>
            </a:r>
          </a:p>
          <a:p>
            <a:pPr marL="457200" lvl="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Drugs</a:t>
            </a:r>
            <a:r>
              <a:rPr lang="en-US" sz="3000" dirty="0">
                <a:solidFill>
                  <a:prstClr val="black"/>
                </a:solidFill>
              </a:rPr>
              <a:t>, toxoid, or serum.</a:t>
            </a:r>
          </a:p>
          <a:p>
            <a:pPr marL="457200" lvl="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prstClr val="black"/>
                </a:solidFill>
              </a:rPr>
              <a:t>Infectious agent antigen: </a:t>
            </a:r>
            <a:r>
              <a:rPr lang="en-US" sz="3000" dirty="0">
                <a:solidFill>
                  <a:srgbClr val="000000"/>
                </a:solidFill>
              </a:rPr>
              <a:t>post-streptococcal glomerulonephritis: Anti-Streptolysin-O  complexes.</a:t>
            </a:r>
          </a:p>
          <a:p>
            <a:pPr marL="457200" lvl="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0070C0"/>
                </a:solidFill>
              </a:rPr>
              <a:t>Other infections</a:t>
            </a:r>
            <a:r>
              <a:rPr lang="en-US" sz="3000" dirty="0">
                <a:solidFill>
                  <a:prstClr val="black"/>
                </a:solidFill>
              </a:rPr>
              <a:t>: </a:t>
            </a:r>
          </a:p>
          <a:p>
            <a: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D2D2D2"/>
              </a:buClr>
            </a:pP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en-US" sz="3000" b="1" dirty="0">
                <a:solidFill>
                  <a:prstClr val="black"/>
                </a:solidFill>
              </a:rPr>
              <a:t>Bacterial</a:t>
            </a:r>
            <a:r>
              <a:rPr lang="en-US" sz="3000" dirty="0">
                <a:solidFill>
                  <a:prstClr val="black"/>
                </a:solidFill>
              </a:rPr>
              <a:t>: Staphylococci</a:t>
            </a:r>
            <a:r>
              <a:rPr lang="en-US" sz="3000" i="1" dirty="0">
                <a:solidFill>
                  <a:prstClr val="black"/>
                </a:solidFill>
              </a:rPr>
              <a:t>, Streptococcus pneumoniae, </a:t>
            </a:r>
            <a:r>
              <a:rPr lang="en-US" sz="3000" dirty="0">
                <a:solidFill>
                  <a:prstClr val="black"/>
                </a:solidFill>
              </a:rPr>
              <a:t>Klebsiella</a:t>
            </a:r>
            <a:r>
              <a:rPr lang="en-US" sz="3000" i="1" dirty="0">
                <a:solidFill>
                  <a:prstClr val="black"/>
                </a:solidFill>
              </a:rPr>
              <a:t>, Yersinia enterocolitica, </a:t>
            </a:r>
            <a:r>
              <a:rPr lang="en-US" sz="3000" dirty="0">
                <a:solidFill>
                  <a:prstClr val="black"/>
                </a:solidFill>
              </a:rPr>
              <a:t>Treponema</a:t>
            </a:r>
            <a:r>
              <a:rPr lang="en-US" sz="3000" i="1" dirty="0">
                <a:solidFill>
                  <a:prstClr val="black"/>
                </a:solidFill>
              </a:rPr>
              <a:t>, </a:t>
            </a:r>
            <a:r>
              <a:rPr lang="en-US" sz="3000" dirty="0">
                <a:solidFill>
                  <a:prstClr val="black"/>
                </a:solidFill>
              </a:rPr>
              <a:t>Salmonella</a:t>
            </a:r>
            <a:r>
              <a:rPr lang="en-US" sz="3000" i="1" dirty="0">
                <a:solidFill>
                  <a:prstClr val="black"/>
                </a:solidFill>
              </a:rPr>
              <a:t>.                                                  </a:t>
            </a:r>
            <a:r>
              <a:rPr lang="en-US" sz="3000" b="1" dirty="0">
                <a:solidFill>
                  <a:prstClr val="black"/>
                </a:solidFill>
              </a:rPr>
              <a:t>Parasites</a:t>
            </a:r>
            <a:r>
              <a:rPr lang="en-US" sz="3000" i="1" dirty="0">
                <a:solidFill>
                  <a:prstClr val="black"/>
                </a:solidFill>
              </a:rPr>
              <a:t>: </a:t>
            </a:r>
            <a:r>
              <a:rPr lang="en-US" sz="3000" dirty="0">
                <a:solidFill>
                  <a:prstClr val="black"/>
                </a:solidFill>
              </a:rPr>
              <a:t>Malaria, schistosoma, and toxoplasma.                                                             </a:t>
            </a:r>
            <a:r>
              <a:rPr lang="en-US" sz="3000" b="1" dirty="0">
                <a:solidFill>
                  <a:prstClr val="black"/>
                </a:solidFill>
              </a:rPr>
              <a:t>Viral:</a:t>
            </a:r>
            <a:r>
              <a:rPr lang="en-US" sz="3000" i="1" dirty="0">
                <a:solidFill>
                  <a:prstClr val="black"/>
                </a:solidFill>
              </a:rPr>
              <a:t> </a:t>
            </a:r>
            <a:r>
              <a:rPr lang="en-US" sz="3000" dirty="0">
                <a:solidFill>
                  <a:prstClr val="black"/>
                </a:solidFill>
              </a:rPr>
              <a:t>Hepatitis</a:t>
            </a:r>
            <a:r>
              <a:rPr lang="en-US" sz="3000" i="1" dirty="0">
                <a:solidFill>
                  <a:prstClr val="black"/>
                </a:solidFill>
              </a:rPr>
              <a:t>, </a:t>
            </a:r>
            <a:r>
              <a:rPr lang="en-US" sz="3000" dirty="0">
                <a:solidFill>
                  <a:prstClr val="black"/>
                </a:solidFill>
              </a:rPr>
              <a:t>and</a:t>
            </a:r>
            <a:r>
              <a:rPr lang="en-US" sz="3000" i="1" dirty="0">
                <a:solidFill>
                  <a:prstClr val="black"/>
                </a:solidFill>
              </a:rPr>
              <a:t> </a:t>
            </a:r>
            <a:r>
              <a:rPr lang="en-US" sz="3000" dirty="0">
                <a:solidFill>
                  <a:prstClr val="black"/>
                </a:solidFill>
              </a:rPr>
              <a:t>EBV. </a:t>
            </a:r>
            <a:r>
              <a:rPr lang="en-US" sz="3000" i="1" dirty="0">
                <a:solidFill>
                  <a:prstClr val="black"/>
                </a:solidFill>
              </a:rPr>
              <a:t>                                           </a:t>
            </a:r>
            <a:r>
              <a:rPr lang="en-US" sz="3000" b="1" dirty="0">
                <a:solidFill>
                  <a:prstClr val="black"/>
                </a:solidFill>
              </a:rPr>
              <a:t>Fungal</a:t>
            </a:r>
            <a:r>
              <a:rPr lang="en-US" sz="3000" i="1" dirty="0">
                <a:solidFill>
                  <a:prstClr val="black"/>
                </a:solidFill>
              </a:rPr>
              <a:t>: </a:t>
            </a:r>
            <a:r>
              <a:rPr lang="en-US" sz="3000" dirty="0">
                <a:solidFill>
                  <a:prstClr val="black"/>
                </a:solidFill>
              </a:rPr>
              <a:t>Candida</a:t>
            </a:r>
            <a:r>
              <a:rPr lang="en-US" sz="3000" i="1" dirty="0">
                <a:solidFill>
                  <a:prstClr val="black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3037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553200"/>
          </a:xfrm>
          <a:noFill/>
          <a:ln>
            <a:solidFill>
              <a:srgbClr val="9E009E"/>
            </a:solidFill>
          </a:ln>
        </p:spPr>
        <p:txBody>
          <a:bodyPr>
            <a:normAutofit fontScale="92500" lnSpcReduction="10000"/>
          </a:bodyPr>
          <a:lstStyle/>
          <a:p>
            <a:pPr marL="457200" lvl="0" indent="-457200">
              <a:buClr>
                <a:srgbClr val="860086"/>
              </a:buClr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000000"/>
                </a:solidFill>
              </a:rPr>
              <a:t>Urinary tract infections (UTI) are the most common bacterial </a:t>
            </a:r>
            <a:r>
              <a:rPr lang="en-US" sz="3200" dirty="0" smtClean="0">
                <a:solidFill>
                  <a:srgbClr val="000000"/>
                </a:solidFill>
              </a:rPr>
              <a:t>infection.                                                      </a:t>
            </a:r>
            <a:r>
              <a:rPr lang="en-US" sz="3200" b="1" dirty="0" smtClean="0">
                <a:solidFill>
                  <a:srgbClr val="0070C0"/>
                </a:solidFill>
              </a:rPr>
              <a:t>Over </a:t>
            </a:r>
            <a:r>
              <a:rPr lang="en-US" sz="3200" b="1" dirty="0">
                <a:solidFill>
                  <a:srgbClr val="0070C0"/>
                </a:solidFill>
              </a:rPr>
              <a:t>50% </a:t>
            </a:r>
            <a:r>
              <a:rPr lang="en-US" sz="3200" dirty="0">
                <a:solidFill>
                  <a:srgbClr val="000000"/>
                </a:solidFill>
              </a:rPr>
              <a:t>of all </a:t>
            </a:r>
            <a:r>
              <a:rPr lang="en-US" sz="3200" b="1" dirty="0">
                <a:solidFill>
                  <a:srgbClr val="0070C0"/>
                </a:solidFill>
              </a:rPr>
              <a:t>women</a:t>
            </a:r>
            <a:r>
              <a:rPr lang="en-US" sz="3200" dirty="0">
                <a:solidFill>
                  <a:srgbClr val="000000"/>
                </a:solidFill>
              </a:rPr>
              <a:t> experience </a:t>
            </a:r>
            <a:r>
              <a:rPr lang="en-US" sz="3200" dirty="0" smtClean="0">
                <a:solidFill>
                  <a:srgbClr val="000000"/>
                </a:solidFill>
              </a:rPr>
              <a:t>at least one lifetime UTI.</a:t>
            </a:r>
            <a:endParaRPr lang="en-US" sz="3200" dirty="0">
              <a:solidFill>
                <a:srgbClr val="000000"/>
              </a:solidFill>
            </a:endParaRPr>
          </a:p>
          <a:p>
            <a:pPr marL="342900" lvl="0" indent="-342900">
              <a:buClr>
                <a:srgbClr val="860086"/>
              </a:buClr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000000"/>
                </a:solidFill>
              </a:rPr>
              <a:t>One in ten women experience </a:t>
            </a:r>
            <a:r>
              <a:rPr lang="en-US" sz="3200" b="1" dirty="0">
                <a:solidFill>
                  <a:srgbClr val="0070C0"/>
                </a:solidFill>
              </a:rPr>
              <a:t>frequent recurrent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infections for at least some period.</a:t>
            </a:r>
          </a:p>
          <a:p>
            <a:pPr marL="457200" indent="-457200">
              <a:buClr>
                <a:srgbClr val="860086"/>
              </a:buClr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0C0"/>
                </a:solidFill>
              </a:rPr>
              <a:t>Nosocomial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0070C0"/>
                </a:solidFill>
              </a:rPr>
              <a:t>UTI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accounts for about </a:t>
            </a:r>
            <a:r>
              <a:rPr lang="en-US" sz="3200" b="1" dirty="0">
                <a:solidFill>
                  <a:srgbClr val="0070C0"/>
                </a:solidFill>
              </a:rPr>
              <a:t>40%</a:t>
            </a:r>
            <a:r>
              <a:rPr lang="en-US" sz="3200" dirty="0">
                <a:solidFill>
                  <a:srgbClr val="000000"/>
                </a:solidFill>
              </a:rPr>
              <a:t> of all infections acquired in acute care facilities</a:t>
            </a:r>
            <a:r>
              <a:rPr lang="en-US" sz="32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buClr>
                <a:srgbClr val="D2D2D2"/>
              </a:buClr>
            </a:pPr>
            <a:r>
              <a:rPr lang="en-US" sz="3200" b="1" dirty="0">
                <a:solidFill>
                  <a:srgbClr val="7030A0"/>
                </a:solidFill>
              </a:rPr>
              <a:t>Physical and chemical barriers that protect the urinary tract from infection</a:t>
            </a:r>
            <a:r>
              <a:rPr lang="en-US" sz="3200" dirty="0">
                <a:solidFill>
                  <a:srgbClr val="7030A0"/>
                </a:solidFill>
              </a:rPr>
              <a:t>:</a:t>
            </a:r>
          </a:p>
          <a:p>
            <a:pPr marL="457200" lvl="0" indent="-457200">
              <a:buClr>
                <a:srgbClr val="D2D2D2">
                  <a:lumMod val="50000"/>
                </a:srgbClr>
              </a:buClr>
              <a:buSzPct val="129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The frequent </a:t>
            </a:r>
            <a:r>
              <a:rPr lang="en-US" sz="3200" dirty="0">
                <a:solidFill>
                  <a:srgbClr val="0070C0"/>
                </a:solidFill>
                <a:cs typeface="Times New Roman" pitchFamily="18" charset="0"/>
              </a:rPr>
              <a:t>flushing action 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of </a:t>
            </a:r>
            <a:r>
              <a:rPr lang="en-US" sz="3200" dirty="0">
                <a:solidFill>
                  <a:srgbClr val="0070C0"/>
                </a:solidFill>
                <a:cs typeface="Times New Roman" pitchFamily="18" charset="0"/>
              </a:rPr>
              <a:t>urine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pPr marL="457200" lvl="0" indent="-457200">
              <a:buClr>
                <a:srgbClr val="D2D2D2">
                  <a:lumMod val="50000"/>
                </a:srgbClr>
              </a:buClr>
              <a:buSzPct val="129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>
                <a:solidFill>
                  <a:srgbClr val="0070C0"/>
                </a:solidFill>
                <a:cs typeface="Times New Roman" pitchFamily="18" charset="0"/>
              </a:rPr>
              <a:t>Urine acidity 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(</a:t>
            </a:r>
            <a:r>
              <a:rPr lang="en-US" sz="3200" dirty="0" smtClean="0">
                <a:solidFill>
                  <a:srgbClr val="0070C0"/>
                </a:solidFill>
                <a:cs typeface="Times New Roman" pitchFamily="18" charset="0"/>
              </a:rPr>
              <a:t>pH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4.5-8*). </a:t>
            </a:r>
          </a:p>
          <a:p>
            <a:pPr marL="457200" lvl="0" indent="-457200">
              <a:buClr>
                <a:srgbClr val="D2D2D2">
                  <a:lumMod val="50000"/>
                </a:srgbClr>
              </a:buClr>
              <a:buSzPct val="129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 The </a:t>
            </a:r>
            <a:r>
              <a:rPr lang="en-US" sz="3200" dirty="0">
                <a:solidFill>
                  <a:srgbClr val="0070C0"/>
                </a:solidFill>
                <a:cs typeface="Times New Roman" pitchFamily="18" charset="0"/>
              </a:rPr>
              <a:t>prostatic secretions 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(lysozyme and IgA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).</a:t>
            </a:r>
            <a:endParaRPr lang="en-US" sz="3200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3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686800" cy="6400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2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915400" cy="6477000"/>
          </a:xfrm>
          <a:ln>
            <a:solidFill>
              <a:srgbClr val="7030A0"/>
            </a:solidFill>
          </a:ln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SzPct val="121000"/>
            </a:pPr>
            <a:r>
              <a:rPr lang="en-US" sz="3600" b="1" dirty="0" smtClean="0">
                <a:solidFill>
                  <a:srgbClr val="7030A0"/>
                </a:solidFill>
              </a:rPr>
              <a:t>Upper urinary tract infection:</a:t>
            </a:r>
          </a:p>
          <a:p>
            <a:pPr>
              <a:buClr>
                <a:srgbClr val="C00000"/>
              </a:buClr>
              <a:buSzPct val="121000"/>
            </a:pPr>
            <a:r>
              <a:rPr lang="en-US" sz="3600" u="sng" dirty="0" smtClean="0">
                <a:solidFill>
                  <a:srgbClr val="000000"/>
                </a:solidFill>
              </a:rPr>
              <a:t>Pyelonephritis</a:t>
            </a:r>
            <a:r>
              <a:rPr lang="en-US" sz="3600" dirty="0" smtClean="0">
                <a:solidFill>
                  <a:srgbClr val="000000"/>
                </a:solidFill>
              </a:rPr>
              <a:t>, TIN, renal abscess &amp; glomerulonephritis.</a:t>
            </a:r>
            <a:endParaRPr lang="en-US" sz="3600" dirty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SzPct val="121000"/>
            </a:pPr>
            <a:r>
              <a:rPr lang="en-US" sz="3600" b="1" dirty="0" smtClean="0">
                <a:solidFill>
                  <a:srgbClr val="7030A0"/>
                </a:solidFill>
              </a:rPr>
              <a:t>Symptoms </a:t>
            </a:r>
            <a:r>
              <a:rPr lang="en-US" sz="3600" b="1" dirty="0">
                <a:solidFill>
                  <a:srgbClr val="7030A0"/>
                </a:solidFill>
              </a:rPr>
              <a:t>&amp; Sings </a:t>
            </a:r>
            <a:r>
              <a:rPr lang="en-US" sz="3600" b="1" dirty="0" smtClean="0">
                <a:solidFill>
                  <a:srgbClr val="7030A0"/>
                </a:solidFill>
              </a:rPr>
              <a:t>of </a:t>
            </a:r>
            <a:r>
              <a:rPr lang="en-US" sz="3600" b="1" dirty="0">
                <a:solidFill>
                  <a:srgbClr val="7030A0"/>
                </a:solidFill>
              </a:rPr>
              <a:t>U</a:t>
            </a:r>
            <a:r>
              <a:rPr lang="en-US" sz="3600" b="1" dirty="0" smtClean="0">
                <a:solidFill>
                  <a:srgbClr val="7030A0"/>
                </a:solidFill>
              </a:rPr>
              <a:t>pper UTI:</a:t>
            </a:r>
            <a:endParaRPr lang="en-US" sz="3600" b="1" dirty="0">
              <a:solidFill>
                <a:srgbClr val="7030A0"/>
              </a:solidFill>
            </a:endParaRPr>
          </a:p>
          <a:p>
            <a:pPr marL="571500" indent="-571500">
              <a:buClr>
                <a:srgbClr val="C00000"/>
              </a:buClr>
              <a:buSzPct val="121000"/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Costovertebral angle </a:t>
            </a:r>
            <a:r>
              <a:rPr lang="en-US" sz="3600" b="1" dirty="0" smtClean="0">
                <a:solidFill>
                  <a:srgbClr val="000000"/>
                </a:solidFill>
              </a:rPr>
              <a:t>pain</a:t>
            </a:r>
            <a:r>
              <a:rPr lang="en-US" sz="3600" dirty="0" smtClean="0">
                <a:solidFill>
                  <a:srgbClr val="000000"/>
                </a:solidFill>
              </a:rPr>
              <a:t> (loin pain, flank pain) and </a:t>
            </a:r>
            <a:r>
              <a:rPr lang="en-US" sz="3600" b="1" dirty="0" smtClean="0">
                <a:solidFill>
                  <a:srgbClr val="000000"/>
                </a:solidFill>
              </a:rPr>
              <a:t>tenderness</a:t>
            </a:r>
            <a:r>
              <a:rPr lang="en-US" sz="3600" dirty="0" smtClean="0">
                <a:solidFill>
                  <a:srgbClr val="000000"/>
                </a:solidFill>
              </a:rPr>
              <a:t>, usually unilateral but can be bilateral.</a:t>
            </a:r>
          </a:p>
          <a:p>
            <a:pPr marL="571500" indent="-571500">
              <a:buClr>
                <a:srgbClr val="C00000"/>
              </a:buClr>
              <a:buSzPct val="121000"/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</a:rPr>
              <a:t>F</a:t>
            </a:r>
            <a:r>
              <a:rPr lang="en-US" sz="3600" dirty="0" smtClean="0">
                <a:solidFill>
                  <a:srgbClr val="000000"/>
                </a:solidFill>
              </a:rPr>
              <a:t>ever, nausea, vomiting </a:t>
            </a:r>
          </a:p>
          <a:p>
            <a:pPr marL="571500" indent="-571500">
              <a:buClr>
                <a:srgbClr val="C00000"/>
              </a:buClr>
              <a:buSzPct val="121000"/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hematuria.</a:t>
            </a:r>
          </a:p>
          <a:p>
            <a:pPr marL="571500" indent="-571500">
              <a:buClr>
                <a:srgbClr val="C00000"/>
              </a:buClr>
              <a:buSzPct val="121000"/>
              <a:buFont typeface="Wingdings" panose="05000000000000000000" pitchFamily="2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Symptoms of lower tract infection may or may not be present.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0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915400" cy="6553200"/>
          </a:xfrm>
          <a:noFill/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Laboratory </a:t>
            </a:r>
            <a:r>
              <a:rPr lang="en-US" sz="3600" b="1" dirty="0">
                <a:solidFill>
                  <a:srgbClr val="0070C0"/>
                </a:solidFill>
              </a:rPr>
              <a:t>Diagnosis: </a:t>
            </a:r>
          </a:p>
          <a:p>
            <a:pPr marL="571500" indent="-571500">
              <a:buClr>
                <a:srgbClr val="C00000"/>
              </a:buClr>
              <a:buSzPct val="117000"/>
              <a:buFont typeface="Courier New" panose="02070309020205020404" pitchFamily="49" charset="0"/>
              <a:buChar char="o"/>
            </a:pPr>
            <a:r>
              <a:rPr lang="en-US" sz="3600" b="1" u="sng" dirty="0">
                <a:solidFill>
                  <a:schemeClr val="bg1">
                    <a:lumMod val="50000"/>
                  </a:schemeClr>
                </a:solidFill>
              </a:rPr>
              <a:t>Urine analysis</a:t>
            </a:r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</a:p>
          <a:p>
            <a:pPr marL="914400" lvl="1" indent="-457200" algn="l">
              <a:buClr>
                <a:srgbClr val="0070C0"/>
              </a:buClr>
              <a:buSzPct val="114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Physical (macroscopic; color), </a:t>
            </a:r>
          </a:p>
          <a:p>
            <a:pPr marL="914400" lvl="1" indent="-457200" algn="l">
              <a:buClr>
                <a:srgbClr val="0070C0"/>
              </a:buClr>
              <a:buSzPct val="114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C</a:t>
            </a:r>
            <a:r>
              <a:rPr lang="en-US" sz="3200" dirty="0" smtClean="0">
                <a:solidFill>
                  <a:schemeClr val="tx1"/>
                </a:solidFill>
              </a:rPr>
              <a:t>hemical (glucose, nitrite and proteins) </a:t>
            </a:r>
          </a:p>
          <a:p>
            <a:pPr marL="914400" lvl="1" indent="-457200" algn="l">
              <a:buClr>
                <a:srgbClr val="0070C0"/>
              </a:buClr>
              <a:buSzPct val="114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icroscopic proprieties (WBCs, RBCs and casts). </a:t>
            </a:r>
          </a:p>
          <a:p>
            <a:pPr marL="571500" indent="-571500">
              <a:buClr>
                <a:srgbClr val="C00000"/>
              </a:buClr>
              <a:buSzPct val="116000"/>
              <a:buFont typeface="Courier New" panose="02070309020205020404" pitchFamily="49" charset="0"/>
              <a:buChar char="o"/>
            </a:pPr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</a:rPr>
              <a:t>Urine culture.</a:t>
            </a:r>
            <a:endParaRPr lang="en-US" sz="36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8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76200"/>
            <a:ext cx="8763000" cy="6629400"/>
          </a:xfrm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marL="571500" lvl="0" indent="-571500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</a:rPr>
              <a:t>Urine analysis:</a:t>
            </a:r>
          </a:p>
          <a:p>
            <a:pPr marL="571500" lvl="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3600" b="1" dirty="0" smtClean="0">
                <a:solidFill>
                  <a:srgbClr val="C00000"/>
                </a:solidFill>
              </a:rPr>
              <a:t>Physical properties (macroscopic appearance </a:t>
            </a:r>
            <a:r>
              <a:rPr lang="en-US" sz="3600" b="1" dirty="0">
                <a:solidFill>
                  <a:srgbClr val="C00000"/>
                </a:solidFill>
              </a:rPr>
              <a:t>&amp; color</a:t>
            </a:r>
            <a:r>
              <a:rPr lang="en-US" sz="3600" dirty="0">
                <a:solidFill>
                  <a:srgbClr val="C00000"/>
                </a:solidFill>
              </a:rPr>
              <a:t>):</a:t>
            </a:r>
          </a:p>
          <a:p>
            <a:pPr marL="914400" lvl="1" indent="-457200" algn="l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</a:rPr>
              <a:t>Turbidity or white or </a:t>
            </a:r>
            <a:r>
              <a:rPr lang="en-US" sz="3600" dirty="0" smtClean="0">
                <a:solidFill>
                  <a:prstClr val="black"/>
                </a:solidFill>
              </a:rPr>
              <a:t>milky* </a:t>
            </a:r>
            <a:r>
              <a:rPr lang="en-US" sz="3600" dirty="0">
                <a:solidFill>
                  <a:prstClr val="black"/>
                </a:solidFill>
              </a:rPr>
              <a:t>color: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pus</a:t>
            </a:r>
            <a:r>
              <a:rPr lang="en-US" sz="3600" dirty="0">
                <a:solidFill>
                  <a:prstClr val="black"/>
                </a:solidFill>
              </a:rPr>
              <a:t> in urine </a:t>
            </a:r>
            <a:r>
              <a:rPr lang="en-US" sz="3600" dirty="0" smtClean="0">
                <a:solidFill>
                  <a:prstClr val="black"/>
                </a:solidFill>
              </a:rPr>
              <a:t>(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pyuria</a:t>
            </a:r>
            <a:r>
              <a:rPr lang="en-US" sz="3600" dirty="0" smtClean="0">
                <a:solidFill>
                  <a:srgbClr val="000000"/>
                </a:solidFill>
              </a:rPr>
              <a:t>) </a:t>
            </a:r>
            <a:r>
              <a:rPr lang="en-US" sz="3600" dirty="0">
                <a:solidFill>
                  <a:srgbClr val="000000"/>
                </a:solidFill>
              </a:rPr>
              <a:t>infection. </a:t>
            </a:r>
            <a:r>
              <a:rPr lang="en-US" sz="3600" dirty="0">
                <a:solidFill>
                  <a:prstClr val="black"/>
                </a:solidFill>
              </a:rPr>
              <a:t>            </a:t>
            </a:r>
          </a:p>
          <a:p>
            <a:pPr marL="914400" lvl="1" indent="-457200" algn="l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</a:rPr>
              <a:t>Red color:  RBCs  in urine: (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Hematuria</a:t>
            </a:r>
            <a:r>
              <a:rPr lang="en-US" sz="3600" dirty="0">
                <a:solidFill>
                  <a:prstClr val="black"/>
                </a:solidFill>
              </a:rPr>
              <a:t>):</a:t>
            </a:r>
            <a:r>
              <a:rPr lang="en-US" sz="3600" b="1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sz="3600" dirty="0">
                <a:solidFill>
                  <a:srgbClr val="000000"/>
                </a:solidFill>
              </a:rPr>
              <a:t>kidney stones, </a:t>
            </a:r>
            <a:r>
              <a:rPr lang="en-US" sz="3600" dirty="0" smtClean="0">
                <a:solidFill>
                  <a:srgbClr val="000000"/>
                </a:solidFill>
              </a:rPr>
              <a:t>infections </a:t>
            </a:r>
            <a:r>
              <a:rPr lang="en-US" sz="3600" dirty="0">
                <a:solidFill>
                  <a:srgbClr val="000000"/>
                </a:solidFill>
              </a:rPr>
              <a:t>or  tumors</a:t>
            </a:r>
            <a:r>
              <a:rPr lang="en-US" sz="3600" dirty="0">
                <a:solidFill>
                  <a:srgbClr val="0070C0"/>
                </a:solidFill>
              </a:rPr>
              <a:t>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11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"/>
            <a:ext cx="4114800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114800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41148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2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"/>
            <a:ext cx="8915400" cy="6781800"/>
          </a:xfrm>
          <a:noFill/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en-US" sz="3100" b="1" dirty="0" smtClean="0">
                <a:solidFill>
                  <a:srgbClr val="C00000"/>
                </a:solidFill>
              </a:rPr>
              <a:t>Chemical </a:t>
            </a:r>
            <a:r>
              <a:rPr lang="en-US" sz="3100" b="1" dirty="0">
                <a:solidFill>
                  <a:srgbClr val="C00000"/>
                </a:solidFill>
              </a:rPr>
              <a:t>properties: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860086"/>
              </a:buClr>
              <a:buFont typeface="Arial" panose="020B0604020202020204" pitchFamily="34" charset="0"/>
              <a:buChar char="•"/>
            </a:pPr>
            <a:r>
              <a:rPr lang="en-US" sz="2950" dirty="0" smtClean="0">
                <a:solidFill>
                  <a:srgbClr val="BC00BC"/>
                </a:solidFill>
              </a:rPr>
              <a:t>Glucose </a:t>
            </a:r>
            <a:r>
              <a:rPr lang="en-US" sz="2950" dirty="0">
                <a:solidFill>
                  <a:srgbClr val="BC00BC"/>
                </a:solidFill>
              </a:rPr>
              <a:t>in </a:t>
            </a:r>
            <a:r>
              <a:rPr lang="en-US" sz="2950" dirty="0" smtClean="0">
                <a:solidFill>
                  <a:srgbClr val="BC00BC"/>
                </a:solidFill>
              </a:rPr>
              <a:t>urine</a:t>
            </a:r>
            <a:r>
              <a:rPr lang="en-US" sz="2950" dirty="0">
                <a:solidFill>
                  <a:srgbClr val="BC00BC"/>
                </a:solidFill>
              </a:rPr>
              <a:t> </a:t>
            </a:r>
            <a:r>
              <a:rPr lang="en-US" sz="2950" dirty="0" smtClean="0">
                <a:solidFill>
                  <a:srgbClr val="BC00BC"/>
                </a:solidFill>
              </a:rPr>
              <a:t>(glycosuria): </a:t>
            </a:r>
            <a:endParaRPr lang="en-US" sz="2950" dirty="0">
              <a:solidFill>
                <a:srgbClr val="BC00BC"/>
              </a:solidFill>
            </a:endParaRPr>
          </a:p>
          <a:p>
            <a:pPr indent="-385200">
              <a:spcBef>
                <a:spcPts val="0"/>
              </a:spcBef>
              <a:spcAft>
                <a:spcPts val="0"/>
              </a:spcAft>
            </a:pPr>
            <a:r>
              <a:rPr lang="en-US" sz="2950" dirty="0" smtClean="0">
                <a:solidFill>
                  <a:prstClr val="black"/>
                </a:solidFill>
              </a:rPr>
              <a:t>considered </a:t>
            </a:r>
            <a:r>
              <a:rPr lang="en-US" sz="2950" dirty="0">
                <a:solidFill>
                  <a:prstClr val="black"/>
                </a:solidFill>
              </a:rPr>
              <a:t>as a </a:t>
            </a:r>
            <a:r>
              <a:rPr lang="en-US" sz="2950" dirty="0">
                <a:solidFill>
                  <a:schemeClr val="tx1"/>
                </a:solidFill>
              </a:rPr>
              <a:t>risk factor </a:t>
            </a:r>
            <a:r>
              <a:rPr lang="en-US" sz="2950" dirty="0">
                <a:solidFill>
                  <a:prstClr val="black"/>
                </a:solidFill>
              </a:rPr>
              <a:t>for </a:t>
            </a:r>
            <a:r>
              <a:rPr lang="en-US" sz="2950" dirty="0">
                <a:solidFill>
                  <a:srgbClr val="0070C0"/>
                </a:solidFill>
              </a:rPr>
              <a:t>bacterial</a:t>
            </a:r>
            <a:r>
              <a:rPr lang="en-US" sz="2950" dirty="0">
                <a:solidFill>
                  <a:prstClr val="black"/>
                </a:solidFill>
              </a:rPr>
              <a:t> </a:t>
            </a:r>
            <a:r>
              <a:rPr lang="en-US" sz="2950" dirty="0">
                <a:solidFill>
                  <a:srgbClr val="0070C0"/>
                </a:solidFill>
              </a:rPr>
              <a:t>infection</a:t>
            </a:r>
            <a:r>
              <a:rPr lang="en-US" sz="2950" dirty="0">
                <a:solidFill>
                  <a:prstClr val="black"/>
                </a:solidFill>
              </a:rPr>
              <a:t>; </a:t>
            </a:r>
            <a:r>
              <a:rPr lang="en-US" sz="2950" dirty="0" smtClean="0">
                <a:solidFill>
                  <a:prstClr val="black"/>
                </a:solidFill>
              </a:rPr>
              <a:t>bacteria </a:t>
            </a:r>
            <a:r>
              <a:rPr lang="en-US" sz="2950" dirty="0">
                <a:solidFill>
                  <a:prstClr val="black"/>
                </a:solidFill>
              </a:rPr>
              <a:t>utilize glucose during binary fission.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860086"/>
              </a:buClr>
              <a:buFont typeface="Arial" panose="020B0604020202020204" pitchFamily="34" charset="0"/>
              <a:buChar char="•"/>
            </a:pPr>
            <a:r>
              <a:rPr lang="en-US" sz="2950" dirty="0" smtClean="0">
                <a:solidFill>
                  <a:srgbClr val="BC00BC"/>
                </a:solidFill>
              </a:rPr>
              <a:t>Nitrite </a:t>
            </a:r>
            <a:r>
              <a:rPr lang="en-US" sz="2950" dirty="0">
                <a:solidFill>
                  <a:srgbClr val="BC00BC"/>
                </a:solidFill>
              </a:rPr>
              <a:t>in </a:t>
            </a:r>
            <a:r>
              <a:rPr lang="en-US" sz="2950" dirty="0" smtClean="0">
                <a:solidFill>
                  <a:srgbClr val="BC00BC"/>
                </a:solidFill>
              </a:rPr>
              <a:t>urine</a:t>
            </a:r>
            <a:r>
              <a:rPr lang="en-US" sz="2950" dirty="0">
                <a:solidFill>
                  <a:srgbClr val="BC00BC"/>
                </a:solidFill>
              </a:rPr>
              <a:t> </a:t>
            </a:r>
            <a:r>
              <a:rPr lang="en-US" sz="2950" dirty="0" smtClean="0">
                <a:solidFill>
                  <a:srgbClr val="BC00BC"/>
                </a:solidFill>
              </a:rPr>
              <a:t>(</a:t>
            </a:r>
            <a:r>
              <a:rPr lang="en-US" sz="2950" dirty="0" err="1">
                <a:solidFill>
                  <a:srgbClr val="BC00BC"/>
                </a:solidFill>
              </a:rPr>
              <a:t>n</a:t>
            </a:r>
            <a:r>
              <a:rPr lang="en-US" sz="2950" dirty="0" err="1" smtClean="0">
                <a:solidFill>
                  <a:srgbClr val="BC00BC"/>
                </a:solidFill>
              </a:rPr>
              <a:t>itrituria</a:t>
            </a:r>
            <a:r>
              <a:rPr lang="en-US" sz="2950" dirty="0">
                <a:solidFill>
                  <a:srgbClr val="BC00BC"/>
                </a:solidFill>
              </a:rPr>
              <a:t>): </a:t>
            </a:r>
          </a:p>
          <a:p>
            <a:pPr marL="36000" indent="-385200">
              <a:spcBef>
                <a:spcPts val="0"/>
              </a:spcBef>
              <a:spcAft>
                <a:spcPts val="0"/>
              </a:spcAft>
            </a:pPr>
            <a:r>
              <a:rPr lang="en-US" sz="2950" b="1" i="1" dirty="0">
                <a:solidFill>
                  <a:srgbClr val="0070C0"/>
                </a:solidFill>
              </a:rPr>
              <a:t>Enterobacteriaceae</a:t>
            </a:r>
            <a:r>
              <a:rPr lang="en-US" sz="2950" b="1" dirty="0">
                <a:solidFill>
                  <a:schemeClr val="tx1"/>
                </a:solidFill>
              </a:rPr>
              <a:t> </a:t>
            </a:r>
            <a:r>
              <a:rPr lang="en-US" sz="2950" dirty="0">
                <a:solidFill>
                  <a:schemeClr val="tx1"/>
                </a:solidFill>
              </a:rPr>
              <a:t> species reduce </a:t>
            </a:r>
            <a:r>
              <a:rPr lang="en-US" sz="2950" dirty="0" smtClean="0">
                <a:solidFill>
                  <a:schemeClr val="tx1"/>
                </a:solidFill>
              </a:rPr>
              <a:t>nitrate to nitrite</a:t>
            </a:r>
            <a:r>
              <a:rPr lang="en-US" sz="2950" dirty="0" smtClean="0">
                <a:solidFill>
                  <a:prstClr val="black"/>
                </a:solidFill>
              </a:rPr>
              <a:t>.                                                                  </a:t>
            </a:r>
            <a:r>
              <a:rPr lang="en-US" sz="2950" dirty="0" err="1" smtClean="0">
                <a:solidFill>
                  <a:prstClr val="black"/>
                </a:solidFill>
              </a:rPr>
              <a:t>nitritiuria</a:t>
            </a:r>
            <a:r>
              <a:rPr lang="en-US" sz="2950" dirty="0" smtClean="0">
                <a:solidFill>
                  <a:prstClr val="black"/>
                </a:solidFill>
              </a:rPr>
              <a:t> indicates </a:t>
            </a:r>
            <a:r>
              <a:rPr lang="en-US" sz="2950" dirty="0">
                <a:solidFill>
                  <a:prstClr val="black"/>
                </a:solidFill>
              </a:rPr>
              <a:t>the presence of </a:t>
            </a:r>
            <a:r>
              <a:rPr lang="en-US" sz="2950" dirty="0" smtClean="0">
                <a:solidFill>
                  <a:srgbClr val="0070C0"/>
                </a:solidFill>
              </a:rPr>
              <a:t>coliform </a:t>
            </a:r>
            <a:r>
              <a:rPr lang="en-US" sz="2950" dirty="0" smtClean="0">
                <a:solidFill>
                  <a:schemeClr val="tx1"/>
                </a:solidFill>
              </a:rPr>
              <a:t>bacteria</a:t>
            </a:r>
            <a:r>
              <a:rPr lang="en-US" sz="2950" dirty="0" smtClean="0">
                <a:solidFill>
                  <a:srgbClr val="0070C0"/>
                </a:solidFill>
              </a:rPr>
              <a:t> </a:t>
            </a:r>
            <a:r>
              <a:rPr lang="en-US" sz="2950" dirty="0">
                <a:solidFill>
                  <a:srgbClr val="0070C0"/>
                </a:solidFill>
              </a:rPr>
              <a:t>(Enterobacteriaceae) </a:t>
            </a:r>
            <a:r>
              <a:rPr lang="en-US" sz="2950" dirty="0">
                <a:solidFill>
                  <a:prstClr val="black"/>
                </a:solidFill>
              </a:rPr>
              <a:t>in urine. </a:t>
            </a:r>
            <a:r>
              <a:rPr lang="en-US" sz="2950" dirty="0" smtClean="0">
                <a:solidFill>
                  <a:prstClr val="black"/>
                </a:solidFill>
              </a:rPr>
              <a:t>                                                                  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19000"/>
              <a:buFont typeface="Arial" panose="020B0604020202020204" pitchFamily="34" charset="0"/>
              <a:buChar char="•"/>
            </a:pPr>
            <a:r>
              <a:rPr lang="en-US" sz="2950" dirty="0" smtClean="0">
                <a:solidFill>
                  <a:srgbClr val="BC00BC"/>
                </a:solidFill>
              </a:rPr>
              <a:t>Proteins (proteinuria):</a:t>
            </a:r>
          </a:p>
          <a:p>
            <a:pPr marL="36000" lvl="0" indent="-5715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7000"/>
              <a:buFont typeface="Courier New" panose="02070309020205020404" pitchFamily="49" charset="0"/>
              <a:buChar char="o"/>
            </a:pPr>
            <a:r>
              <a:rPr lang="en-US" sz="2950" dirty="0" smtClean="0">
                <a:solidFill>
                  <a:srgbClr val="0070C0"/>
                </a:solidFill>
              </a:rPr>
              <a:t>Traces</a:t>
            </a:r>
            <a:r>
              <a:rPr lang="en-US" sz="2950" dirty="0" smtClean="0">
                <a:solidFill>
                  <a:srgbClr val="000000"/>
                </a:solidFill>
              </a:rPr>
              <a:t> </a:t>
            </a:r>
            <a:r>
              <a:rPr lang="en-US" sz="2950" dirty="0">
                <a:solidFill>
                  <a:srgbClr val="000000"/>
                </a:solidFill>
              </a:rPr>
              <a:t>of protein are found in </a:t>
            </a:r>
            <a:r>
              <a:rPr lang="en-US" sz="2950" dirty="0">
                <a:solidFill>
                  <a:schemeClr val="tx1"/>
                </a:solidFill>
              </a:rPr>
              <a:t>pyelonephritis, and lower UTI: </a:t>
            </a:r>
            <a:r>
              <a:rPr lang="en-US" sz="2950" dirty="0">
                <a:solidFill>
                  <a:prstClr val="black"/>
                </a:solidFill>
              </a:rPr>
              <a:t>pus cells or bacterial origin and is accompanied by </a:t>
            </a:r>
            <a:r>
              <a:rPr lang="en-US" sz="2950" dirty="0">
                <a:solidFill>
                  <a:srgbClr val="0070C0"/>
                </a:solidFill>
              </a:rPr>
              <a:t>pyuria</a:t>
            </a:r>
            <a:r>
              <a:rPr lang="en-US" sz="2950" dirty="0">
                <a:solidFill>
                  <a:prstClr val="black"/>
                </a:solidFill>
              </a:rPr>
              <a:t>. </a:t>
            </a:r>
          </a:p>
          <a:p>
            <a:pPr marL="36000" lvl="0" indent="-5715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7000"/>
              <a:buFont typeface="Courier New" panose="02070309020205020404" pitchFamily="49" charset="0"/>
              <a:buChar char="o"/>
            </a:pPr>
            <a:r>
              <a:rPr lang="en-US" sz="2950" dirty="0">
                <a:solidFill>
                  <a:srgbClr val="0070C0"/>
                </a:solidFill>
              </a:rPr>
              <a:t>Large</a:t>
            </a:r>
            <a:r>
              <a:rPr lang="en-US" sz="2950" dirty="0">
                <a:solidFill>
                  <a:prstClr val="black"/>
                </a:solidFill>
              </a:rPr>
              <a:t> amounts of protein is found</a:t>
            </a:r>
            <a:r>
              <a:rPr lang="en-US" sz="2950" b="1" dirty="0">
                <a:solidFill>
                  <a:prstClr val="black"/>
                </a:solidFill>
              </a:rPr>
              <a:t> </a:t>
            </a:r>
            <a:r>
              <a:rPr lang="en-US" sz="2950" dirty="0">
                <a:solidFill>
                  <a:schemeClr val="tx1"/>
                </a:solidFill>
              </a:rPr>
              <a:t>in interstitial nephritis and glomerulonephritis accompanied by</a:t>
            </a:r>
            <a:r>
              <a:rPr lang="en-US" sz="2950" dirty="0">
                <a:solidFill>
                  <a:prstClr val="black"/>
                </a:solidFill>
              </a:rPr>
              <a:t> </a:t>
            </a:r>
            <a:r>
              <a:rPr lang="en-US" sz="2950" dirty="0">
                <a:solidFill>
                  <a:srgbClr val="0070C0"/>
                </a:solidFill>
              </a:rPr>
              <a:t>hematuria</a:t>
            </a:r>
            <a:r>
              <a:rPr lang="en-US" sz="2950" dirty="0">
                <a:solidFill>
                  <a:prstClr val="black"/>
                </a:solidFill>
              </a:rPr>
              <a:t>, lower number of pus in urine. </a:t>
            </a:r>
          </a:p>
          <a:p>
            <a:pPr marL="72000" lvl="1" indent="-457200" algn="l">
              <a:spcBef>
                <a:spcPts val="0"/>
              </a:spcBef>
              <a:spcAft>
                <a:spcPts val="0"/>
              </a:spcAft>
              <a:buClr>
                <a:srgbClr val="860086"/>
              </a:buClr>
              <a:buFont typeface="Courier New" panose="02070309020205020404" pitchFamily="49" charset="0"/>
              <a:buChar char="o"/>
            </a:pPr>
            <a:endParaRPr lang="en-US" sz="3000" dirty="0">
              <a:solidFill>
                <a:srgbClr val="BC00BC"/>
              </a:solidFill>
            </a:endParaRPr>
          </a:p>
          <a:p>
            <a:pPr algn="l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1364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3886200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"/>
            <a:ext cx="4267200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89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763000" cy="6324600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 marL="342900" lvl="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C00000"/>
                </a:solidFill>
              </a:rPr>
              <a:t>Microscopic </a:t>
            </a:r>
            <a:r>
              <a:rPr lang="en-US" sz="3200" b="1" dirty="0">
                <a:solidFill>
                  <a:srgbClr val="C00000"/>
                </a:solidFill>
              </a:rPr>
              <a:t>properties</a:t>
            </a:r>
            <a:r>
              <a:rPr lang="en-US" sz="3200" dirty="0">
                <a:solidFill>
                  <a:srgbClr val="C00000"/>
                </a:solidFill>
              </a:rPr>
              <a:t>:</a:t>
            </a:r>
          </a:p>
          <a:p>
            <a:pPr marL="457200" indent="-457200">
              <a:buClr>
                <a:srgbClr val="860086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WBCs</a:t>
            </a:r>
            <a:r>
              <a:rPr lang="en-US" sz="3200" b="1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3200" dirty="0" smtClean="0">
                <a:solidFill>
                  <a:prstClr val="black"/>
                </a:solidFill>
              </a:rPr>
              <a:t>Normal:  </a:t>
            </a:r>
            <a:r>
              <a:rPr lang="en-US" sz="3200" dirty="0">
                <a:solidFill>
                  <a:prstClr val="black"/>
                </a:solidFill>
              </a:rPr>
              <a:t>2-3 /</a:t>
            </a:r>
            <a:r>
              <a:rPr lang="en-US" sz="3200" dirty="0" smtClean="0">
                <a:solidFill>
                  <a:prstClr val="black"/>
                </a:solidFill>
              </a:rPr>
              <a:t>HPF</a:t>
            </a:r>
          </a:p>
          <a:p>
            <a:pPr marL="457200" indent="-457200">
              <a:buClr>
                <a:srgbClr val="860086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RBCs: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Normal: </a:t>
            </a:r>
            <a:r>
              <a:rPr lang="en-US" sz="3200" dirty="0">
                <a:solidFill>
                  <a:prstClr val="black"/>
                </a:solidFill>
              </a:rPr>
              <a:t>3-4 </a:t>
            </a:r>
            <a:r>
              <a:rPr lang="en-US" sz="3200" dirty="0" smtClean="0">
                <a:solidFill>
                  <a:prstClr val="black"/>
                </a:solidFill>
              </a:rPr>
              <a:t>/</a:t>
            </a:r>
            <a:r>
              <a:rPr lang="en-US" sz="3200" dirty="0">
                <a:solidFill>
                  <a:prstClr val="black"/>
                </a:solidFill>
              </a:rPr>
              <a:t>HPF. </a:t>
            </a:r>
            <a:endParaRPr lang="en-US" sz="3200" dirty="0" smtClean="0">
              <a:solidFill>
                <a:prstClr val="black"/>
              </a:solidFill>
            </a:endParaRPr>
          </a:p>
          <a:p>
            <a:pPr marL="457200" indent="-457200">
              <a:buClr>
                <a:srgbClr val="860086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BC00BC"/>
                </a:solidFill>
              </a:rPr>
              <a:t>Casts*:</a:t>
            </a:r>
            <a:r>
              <a:rPr lang="en-US" sz="3200" dirty="0" smtClean="0">
                <a:solidFill>
                  <a:srgbClr val="BC00BC"/>
                </a:solidFill>
              </a:rPr>
              <a:t> </a:t>
            </a:r>
            <a:endParaRPr lang="en-US" sz="3200" dirty="0">
              <a:solidFill>
                <a:srgbClr val="BC00BC"/>
              </a:solidFill>
            </a:endParaRPr>
          </a:p>
          <a:p>
            <a:pPr marL="914400" lvl="1" indent="-457200" algn="l">
              <a:buClr>
                <a:srgbClr val="136126"/>
              </a:buClr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chemeClr val="tx1"/>
                </a:solidFill>
              </a:rPr>
              <a:t>Granular</a:t>
            </a:r>
            <a:r>
              <a:rPr lang="en-US" sz="3200" dirty="0" smtClean="0">
                <a:solidFill>
                  <a:prstClr val="black"/>
                </a:solidFill>
              </a:rPr>
              <a:t>, </a:t>
            </a:r>
            <a:r>
              <a:rPr lang="en-US" sz="3200" b="1" dirty="0" smtClean="0">
                <a:solidFill>
                  <a:schemeClr val="tx1"/>
                </a:solidFill>
              </a:rPr>
              <a:t>fatty</a:t>
            </a:r>
            <a:r>
              <a:rPr lang="en-US" sz="3200" dirty="0" smtClean="0">
                <a:solidFill>
                  <a:prstClr val="black"/>
                </a:solidFill>
              </a:rPr>
              <a:t>, </a:t>
            </a:r>
            <a:r>
              <a:rPr lang="en-US" sz="3200" b="1" dirty="0" smtClean="0">
                <a:solidFill>
                  <a:schemeClr val="tx1"/>
                </a:solidFill>
              </a:rPr>
              <a:t>hemoglobin</a:t>
            </a:r>
            <a:r>
              <a:rPr lang="en-US" sz="3200" dirty="0" smtClean="0">
                <a:solidFill>
                  <a:srgbClr val="0070C0"/>
                </a:solidFill>
              </a:rPr>
              <a:t>,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prstClr val="black"/>
                </a:solidFill>
              </a:rPr>
              <a:t>and </a:t>
            </a:r>
            <a:r>
              <a:rPr lang="en-US" sz="3200" b="1" dirty="0">
                <a:solidFill>
                  <a:schemeClr val="tx1"/>
                </a:solidFill>
              </a:rPr>
              <a:t>RBCs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cast</a:t>
            </a:r>
            <a:r>
              <a:rPr lang="en-US" sz="3200" dirty="0">
                <a:solidFill>
                  <a:prstClr val="black"/>
                </a:solidFill>
              </a:rPr>
              <a:t>: </a:t>
            </a:r>
            <a:r>
              <a:rPr lang="en-US" sz="3200" dirty="0" smtClean="0">
                <a:solidFill>
                  <a:prstClr val="black"/>
                </a:solidFill>
              </a:rPr>
              <a:t>Acute glomerulonephritis due </a:t>
            </a:r>
            <a:r>
              <a:rPr lang="en-US" sz="3200" dirty="0">
                <a:solidFill>
                  <a:prstClr val="black"/>
                </a:solidFill>
              </a:rPr>
              <a:t>to immune system response. 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</a:p>
          <a:p>
            <a:pPr marL="1028700" lvl="1" indent="-571500" algn="l">
              <a:buClr>
                <a:srgbClr val="136126"/>
              </a:buClr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chemeClr val="tx1"/>
                </a:solidFill>
              </a:rPr>
              <a:t>WBCs </a:t>
            </a:r>
            <a:r>
              <a:rPr lang="en-US" sz="3200" b="1" dirty="0">
                <a:solidFill>
                  <a:schemeClr val="tx1"/>
                </a:solidFill>
              </a:rPr>
              <a:t>cast</a:t>
            </a:r>
            <a:r>
              <a:rPr lang="en-US" sz="3200" dirty="0">
                <a:solidFill>
                  <a:schemeClr val="tx1"/>
                </a:solidFill>
              </a:rPr>
              <a:t>: </a:t>
            </a:r>
            <a:r>
              <a:rPr lang="en-US" sz="3200" dirty="0">
                <a:solidFill>
                  <a:prstClr val="black"/>
                </a:solidFill>
              </a:rPr>
              <a:t>acute </a:t>
            </a:r>
            <a:r>
              <a:rPr lang="en-US" sz="3200" dirty="0" smtClean="0">
                <a:solidFill>
                  <a:prstClr val="black"/>
                </a:solidFill>
              </a:rPr>
              <a:t>pyelonephritis, acute </a:t>
            </a:r>
            <a:r>
              <a:rPr lang="en-US" sz="3200" dirty="0">
                <a:solidFill>
                  <a:prstClr val="black"/>
                </a:solidFill>
              </a:rPr>
              <a:t>tubulointerstitial nephritis due to infection. </a:t>
            </a:r>
          </a:p>
        </p:txBody>
      </p:sp>
    </p:spTree>
    <p:extLst>
      <p:ext uri="{BB962C8B-B14F-4D97-AF65-F5344CB8AC3E}">
        <p14:creationId xmlns:p14="http://schemas.microsoft.com/office/powerpoint/2010/main" val="302460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43399"/>
            <a:ext cx="3962400" cy="2296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" t="3354" r="2913" b="6979"/>
          <a:stretch/>
        </p:blipFill>
        <p:spPr bwMode="auto">
          <a:xfrm>
            <a:off x="5029200" y="3838575"/>
            <a:ext cx="3962400" cy="2801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2"/>
            <a:ext cx="3962400" cy="3324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0"/>
          <a:stretch/>
        </p:blipFill>
        <p:spPr bwMode="auto">
          <a:xfrm>
            <a:off x="304800" y="228600"/>
            <a:ext cx="3962400" cy="38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4572000"/>
            <a:ext cx="137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9E009E"/>
                </a:solidFill>
              </a:rPr>
              <a:t>Fatty cast</a:t>
            </a:r>
            <a:endParaRPr lang="en-US" b="1" dirty="0">
              <a:solidFill>
                <a:srgbClr val="9E009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926056"/>
            <a:ext cx="2133600" cy="457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Hemoglobin cast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5181600" y="381000"/>
            <a:ext cx="1524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RBCs cast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457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763000" cy="45719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Infective TIN and Infective or Non-infective GN: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763000" cy="60960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27565"/>
              </p:ext>
            </p:extLst>
          </p:nvPr>
        </p:nvGraphicFramePr>
        <p:xfrm>
          <a:off x="76200" y="762000"/>
          <a:ext cx="8915402" cy="592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866"/>
                <a:gridCol w="3168535"/>
                <a:gridCol w="2667001"/>
              </a:tblGrid>
              <a:tr h="792892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rgbClr val="13612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E009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Infective TIN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9E009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E009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Immune-GN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9E009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2400" b="1" dirty="0" smtClean="0">
                          <a:solidFill>
                            <a:srgbClr val="9E009E"/>
                          </a:solidFill>
                        </a:rPr>
                        <a:t>Infective</a:t>
                      </a:r>
                      <a:r>
                        <a:rPr lang="en-US" sz="2400" b="1" baseline="0" dirty="0" smtClean="0">
                          <a:solidFill>
                            <a:srgbClr val="9E009E"/>
                          </a:solidFill>
                        </a:rPr>
                        <a:t> -GN</a:t>
                      </a:r>
                      <a:endParaRPr lang="en-US" sz="2400" b="1" dirty="0">
                        <a:solidFill>
                          <a:srgbClr val="9E009E"/>
                        </a:solidFill>
                      </a:endParaRPr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Pyuria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3612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+++++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 Low number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2892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Urine Culture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3612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400" dirty="0">
                        <a:solidFill>
                          <a:srgbClr val="13612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Positive or negative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negative</a:t>
                      </a:r>
                      <a:endParaRPr lang="en-US" sz="2000" b="1" dirty="0"/>
                    </a:p>
                  </a:txBody>
                  <a:tcPr/>
                </a:tc>
              </a:tr>
              <a:tr h="792892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Nitrite in urine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3612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400" dirty="0">
                        <a:solidFill>
                          <a:srgbClr val="13612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Positive or negative 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negative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</a:tr>
              <a:tr h="951471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kumimoji="0" lang="ar-AE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Hematuria</a:t>
                      </a:r>
                    </a:p>
                    <a:p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Hemoglobinuria </a:t>
                      </a:r>
                      <a:endParaRPr lang="en-US" sz="2400" dirty="0">
                        <a:solidFill>
                          <a:srgbClr val="13612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Usually negative</a:t>
                      </a: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negative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+++++</a:t>
                      </a: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++++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</a:tr>
              <a:tr h="951471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Proteinuria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3612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Trace from pus and bacteria or tubular origin. 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+++++ (kidney origin)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2000" b="1" dirty="0"/>
                    </a:p>
                  </a:txBody>
                  <a:tcPr/>
                </a:tc>
              </a:tr>
              <a:tr h="792892"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3612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Casts</a:t>
                      </a:r>
                      <a:endParaRPr kumimoji="0" lang="ar-AE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3612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400" dirty="0">
                        <a:solidFill>
                          <a:srgbClr val="13612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WBCs Cast</a:t>
                      </a:r>
                    </a:p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AE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(Neutrophil cast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Hemoglobin or RBCs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Casts.</a:t>
                      </a:r>
                      <a:endParaRPr kumimoji="0" lang="ar-AE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02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3048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763000" cy="6705600"/>
          </a:xfrm>
          <a:noFill/>
          <a:ln>
            <a:solidFill>
              <a:srgbClr val="9E009E"/>
            </a:solidFill>
          </a:ln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buClr>
                <a:srgbClr val="7030A0"/>
              </a:buClr>
              <a:buSzPct val="75000"/>
            </a:pPr>
            <a:r>
              <a:rPr lang="en-US" altLang="en-US" sz="3200" dirty="0" smtClean="0">
                <a:solidFill>
                  <a:srgbClr val="F9EBF9">
                    <a:lumMod val="50000"/>
                  </a:srgbClr>
                </a:solidFill>
              </a:rPr>
              <a:t>Risk factors of urinary tract infection in both sexes</a:t>
            </a:r>
            <a:r>
              <a:rPr lang="en-US" altLang="en-US" sz="3200" b="1" dirty="0" smtClean="0">
                <a:solidFill>
                  <a:srgbClr val="F9EBF9">
                    <a:lumMod val="50000"/>
                  </a:srgbClr>
                </a:solidFill>
              </a:rPr>
              <a:t>: </a:t>
            </a:r>
            <a:endParaRPr lang="en-US" altLang="en-US" sz="3200" dirty="0">
              <a:solidFill>
                <a:srgbClr val="C00000"/>
              </a:solidFill>
            </a:endParaRPr>
          </a:p>
          <a:p>
            <a:pPr marL="342900" lvl="0" indent="-342900">
              <a:lnSpc>
                <a:spcPct val="80000"/>
              </a:lnSpc>
              <a:buClr>
                <a:srgbClr val="7030A0"/>
              </a:buClr>
              <a:buSzPct val="75000"/>
              <a:buFont typeface="Wingdings 2" charset="2"/>
              <a:buChar char=""/>
            </a:pPr>
            <a:r>
              <a:rPr lang="en-US" altLang="en-US" sz="3000" dirty="0">
                <a:solidFill>
                  <a:schemeClr val="bg1"/>
                </a:solidFill>
              </a:rPr>
              <a:t>Diabetes mellitus.</a:t>
            </a:r>
          </a:p>
          <a:p>
            <a:pPr marL="342900" lvl="0" indent="-342900">
              <a:lnSpc>
                <a:spcPct val="80000"/>
              </a:lnSpc>
              <a:buClr>
                <a:srgbClr val="7030A0"/>
              </a:buClr>
              <a:buSzPct val="75000"/>
              <a:buFont typeface="Wingdings 2" charset="2"/>
              <a:buChar char=""/>
            </a:pPr>
            <a:r>
              <a:rPr lang="en-US" altLang="en-US" sz="3000" dirty="0">
                <a:solidFill>
                  <a:schemeClr val="bg1"/>
                </a:solidFill>
              </a:rPr>
              <a:t>Indwelling urinary catheter or nephrostomy. </a:t>
            </a:r>
          </a:p>
          <a:p>
            <a:pPr marL="342900" lvl="0" indent="-342900">
              <a:lnSpc>
                <a:spcPct val="80000"/>
              </a:lnSpc>
              <a:buClr>
                <a:srgbClr val="7030A0"/>
              </a:buClr>
              <a:buSzPct val="75000"/>
              <a:buFont typeface="Wingdings 2" charset="2"/>
              <a:buChar char=""/>
            </a:pPr>
            <a:r>
              <a:rPr lang="en-US" altLang="en-US" sz="3000" dirty="0">
                <a:solidFill>
                  <a:schemeClr val="bg1"/>
                </a:solidFill>
              </a:rPr>
              <a:t>Urinary tract obstruction: tumor, calculi  or congenital structural abnormalities.</a:t>
            </a:r>
          </a:p>
          <a:p>
            <a:pPr marL="342900" lvl="0" indent="-342900">
              <a:lnSpc>
                <a:spcPct val="80000"/>
              </a:lnSpc>
              <a:buClr>
                <a:srgbClr val="7030A0"/>
              </a:buClr>
              <a:buSzPct val="75000"/>
              <a:buFont typeface="Wingdings 2" charset="2"/>
              <a:buChar char=""/>
            </a:pPr>
            <a:r>
              <a:rPr lang="en-US" altLang="en-US" sz="3000" dirty="0">
                <a:solidFill>
                  <a:schemeClr val="bg1"/>
                </a:solidFill>
              </a:rPr>
              <a:t>Poor hygiene</a:t>
            </a:r>
            <a:r>
              <a:rPr lang="en-US" altLang="en-US" sz="3000" dirty="0" smtClean="0">
                <a:solidFill>
                  <a:schemeClr val="bg1"/>
                </a:solidFill>
              </a:rPr>
              <a:t>.</a:t>
            </a:r>
          </a:p>
          <a:p>
            <a:pPr lvl="0">
              <a:buClr>
                <a:srgbClr val="D2D2D2"/>
              </a:buClr>
            </a:pPr>
            <a:r>
              <a:rPr lang="en-US" sz="3200" b="1" dirty="0">
                <a:solidFill>
                  <a:srgbClr val="C00000"/>
                </a:solidFill>
                <a:cs typeface="Times New Roman" pitchFamily="18" charset="0"/>
              </a:rPr>
              <a:t>UTI is more common in women due to:</a:t>
            </a:r>
          </a:p>
          <a:p>
            <a:pPr marL="342900" lvl="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prstClr val="black"/>
                </a:solidFill>
                <a:cs typeface="Times New Roman" pitchFamily="18" charset="0"/>
              </a:rPr>
              <a:t>Anatomy: </a:t>
            </a:r>
            <a:r>
              <a:rPr lang="en-US" sz="3100" dirty="0">
                <a:solidFill>
                  <a:srgbClr val="000000"/>
                </a:solidFill>
                <a:cs typeface="Times New Roman" pitchFamily="18" charset="0"/>
              </a:rPr>
              <a:t>short </a:t>
            </a:r>
            <a:r>
              <a:rPr lang="en-US" sz="3100" dirty="0">
                <a:solidFill>
                  <a:prstClr val="black"/>
                </a:solidFill>
                <a:cs typeface="Times New Roman" pitchFamily="18" charset="0"/>
              </a:rPr>
              <a:t>female </a:t>
            </a:r>
            <a:r>
              <a:rPr lang="en-US" sz="3100" dirty="0">
                <a:solidFill>
                  <a:srgbClr val="000000"/>
                </a:solidFill>
                <a:cs typeface="Times New Roman" pitchFamily="18" charset="0"/>
              </a:rPr>
              <a:t>urethra, and proximity of the urethra to the anus. </a:t>
            </a:r>
          </a:p>
          <a:p>
            <a:pPr marL="342900" lvl="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prstClr val="black"/>
                </a:solidFill>
                <a:cs typeface="Times New Roman" pitchFamily="18" charset="0"/>
              </a:rPr>
              <a:t>Lack of antibacterial prostatic secretions.</a:t>
            </a:r>
          </a:p>
          <a:p>
            <a:pPr marL="342900" lvl="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prstClr val="black"/>
                </a:solidFill>
                <a:cs typeface="Times New Roman" pitchFamily="18" charset="0"/>
              </a:rPr>
              <a:t>Bacterial invasion by sexual intercourse.</a:t>
            </a:r>
          </a:p>
          <a:p>
            <a:pPr marL="342900" lvl="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prstClr val="black"/>
                </a:solidFill>
                <a:cs typeface="Times New Roman" pitchFamily="18" charset="0"/>
              </a:rPr>
              <a:t>Pregnancy.</a:t>
            </a:r>
            <a:endParaRPr lang="en-US" sz="3100" dirty="0">
              <a:solidFill>
                <a:srgbClr val="000000"/>
              </a:solidFill>
            </a:endParaRPr>
          </a:p>
          <a:p>
            <a:pPr lvl="0">
              <a:lnSpc>
                <a:spcPct val="80000"/>
              </a:lnSpc>
              <a:buClr>
                <a:srgbClr val="7030A0"/>
              </a:buClr>
              <a:buSzPct val="75000"/>
            </a:pPr>
            <a:endParaRPr lang="en-US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8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125113" cy="924475"/>
          </a:xfrm>
        </p:spPr>
        <p:txBody>
          <a:bodyPr/>
          <a:lstStyle/>
          <a:p>
            <a:r>
              <a:rPr lang="en-US" dirty="0" smtClean="0"/>
              <a:t>Urinary catheter and nephrostomy tube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581400" cy="541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219200"/>
            <a:ext cx="396240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4191000"/>
            <a:ext cx="3962400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78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915400" cy="6400800"/>
          </a:xfrm>
          <a:noFill/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400" b="1" dirty="0" smtClean="0">
                <a:solidFill>
                  <a:srgbClr val="C00000"/>
                </a:solidFill>
              </a:rPr>
              <a:t>Classification of UTI: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70C0"/>
                </a:solidFill>
              </a:rPr>
              <a:t>Upper UTI</a:t>
            </a:r>
            <a:r>
              <a:rPr lang="en-US" sz="3200" dirty="0" smtClean="0">
                <a:solidFill>
                  <a:schemeClr val="tx1"/>
                </a:solidFill>
              </a:rPr>
              <a:t>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Kidney </a:t>
            </a:r>
            <a:r>
              <a:rPr lang="en-US" sz="3200" dirty="0" smtClean="0">
                <a:solidFill>
                  <a:schemeClr val="tx1"/>
                </a:solidFill>
              </a:rPr>
              <a:t>infection: pyelonephritis</a:t>
            </a:r>
            <a:r>
              <a:rPr lang="en-US" sz="3200" dirty="0" smtClean="0">
                <a:solidFill>
                  <a:schemeClr val="tx1"/>
                </a:solidFill>
              </a:rPr>
              <a:t>, tubulointerstitial nephritis, </a:t>
            </a:r>
            <a:r>
              <a:rPr lang="en-US" sz="3200" dirty="0">
                <a:solidFill>
                  <a:schemeClr val="tx1"/>
                </a:solidFill>
              </a:rPr>
              <a:t>renal </a:t>
            </a:r>
            <a:r>
              <a:rPr lang="en-US" sz="3200" dirty="0" smtClean="0">
                <a:solidFill>
                  <a:schemeClr val="tx1"/>
                </a:solidFill>
              </a:rPr>
              <a:t>abscess, glomerulonephritis (inflammation).</a:t>
            </a:r>
            <a:endParaRPr lang="en-US" sz="32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0070C0"/>
                </a:solidFill>
              </a:rPr>
              <a:t>Lower UTI</a:t>
            </a:r>
            <a:r>
              <a:rPr lang="en-US" sz="3200" dirty="0" smtClean="0">
                <a:solidFill>
                  <a:schemeClr val="tx1"/>
                </a:solidFill>
              </a:rPr>
              <a:t>: 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12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Urinary bladder infection (cystitis).</a:t>
            </a:r>
            <a:r>
              <a:rPr lang="en-US" sz="3200" dirty="0" smtClean="0"/>
              <a:t>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12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Prostatic infection </a:t>
            </a:r>
            <a:r>
              <a:rPr lang="en-US" sz="3200" dirty="0" smtClean="0">
                <a:solidFill>
                  <a:schemeClr val="tx1"/>
                </a:solidFill>
              </a:rPr>
              <a:t>(prostatitis).</a:t>
            </a:r>
            <a:endParaRPr lang="en-US" sz="3200" dirty="0">
              <a:solidFill>
                <a:schemeClr val="tx1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12000"/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Urethral infections </a:t>
            </a:r>
            <a:r>
              <a:rPr lang="en-US" sz="3200" dirty="0" smtClean="0">
                <a:solidFill>
                  <a:schemeClr val="tx1"/>
                </a:solidFill>
              </a:rPr>
              <a:t>(urethritis</a:t>
            </a:r>
            <a:r>
              <a:rPr lang="en-US" sz="3200" dirty="0" smtClean="0">
                <a:solidFill>
                  <a:schemeClr val="tx1"/>
                </a:solidFill>
              </a:rPr>
              <a:t>) </a:t>
            </a:r>
            <a:r>
              <a:rPr lang="en-US" sz="3200" dirty="0" smtClean="0">
                <a:solidFill>
                  <a:schemeClr val="tx1"/>
                </a:solidFill>
              </a:rPr>
              <a:t>are classified </a:t>
            </a:r>
            <a:r>
              <a:rPr lang="en-US" sz="3200" dirty="0" smtClean="0">
                <a:solidFill>
                  <a:schemeClr val="tx1"/>
                </a:solidFill>
              </a:rPr>
              <a:t>as sexually transmitted diseases.</a:t>
            </a:r>
          </a:p>
        </p:txBody>
      </p:sp>
    </p:spTree>
    <p:extLst>
      <p:ext uri="{BB962C8B-B14F-4D97-AF65-F5344CB8AC3E}">
        <p14:creationId xmlns:p14="http://schemas.microsoft.com/office/powerpoint/2010/main" val="166675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4940"/>
            <a:ext cx="8839200" cy="6550660"/>
          </a:xfrm>
          <a:ln>
            <a:solidFill>
              <a:srgbClr val="7030A0"/>
            </a:solidFill>
          </a:ln>
        </p:spPr>
        <p:txBody>
          <a:bodyPr wrap="square" lIns="91440" tIns="45720" rIns="91440" bIns="45720" anchor="t">
            <a:normAutofit lnSpcReduction="10000"/>
          </a:bodyPr>
          <a:lstStyle/>
          <a:p>
            <a:pPr marL="0" indent="0" algn="l" defTabSz="457200" latinLnBrk="0">
              <a:lnSpc>
                <a:spcPct val="102000"/>
              </a:lnSpc>
              <a:spcBef>
                <a:spcPts val="0"/>
              </a:spcBef>
              <a:spcAft>
                <a:spcPts val="600"/>
              </a:spcAft>
              <a:buClr>
                <a:srgbClr val="F9EBF9"/>
              </a:buClr>
            </a:pPr>
            <a:r>
              <a:rPr lang="en-US" altLang="ko-KR" sz="3200" b="1" u="sng" dirty="0" smtClean="0">
                <a:solidFill>
                  <a:srgbClr val="BC00BC"/>
                </a:solidFill>
              </a:rPr>
              <a:t>Pyelonephritis</a:t>
            </a:r>
            <a:r>
              <a:rPr lang="en-US" altLang="ko-KR" sz="3200" u="sng" dirty="0" smtClean="0">
                <a:solidFill>
                  <a:srgbClr val="9E009E"/>
                </a:solidFill>
              </a:rPr>
              <a:t>:                                                                                </a:t>
            </a:r>
            <a:r>
              <a:rPr lang="en-US" altLang="ko-KR" sz="3200" dirty="0" smtClean="0">
                <a:solidFill>
                  <a:srgbClr val="000000"/>
                </a:solidFill>
              </a:rPr>
              <a:t>Pyelum: Renal pelvis. </a:t>
            </a:r>
            <a:r>
              <a:rPr lang="en-US" altLang="ko-KR" sz="3200" dirty="0" smtClean="0">
                <a:solidFill>
                  <a:srgbClr val="000000"/>
                </a:solidFill>
              </a:rPr>
              <a:t>Nephritis: kidney inflammation.                                                              Acute </a:t>
            </a:r>
            <a:r>
              <a:rPr lang="en-US" altLang="ko-KR" sz="3200" dirty="0" smtClean="0">
                <a:solidFill>
                  <a:srgbClr val="000000"/>
                </a:solidFill>
              </a:rPr>
              <a:t>inflammation of renal pelvis and medullary tissue due to bacterial invasion. </a:t>
            </a:r>
            <a:endParaRPr lang="ko-KR" altLang="en-US" sz="3200" dirty="0" smtClean="0"/>
          </a:p>
          <a:p>
            <a:pPr marL="0" indent="0" algn="l" defTabSz="457200" latinLnBrk="0">
              <a:lnSpc>
                <a:spcPct val="102000"/>
              </a:lnSpc>
              <a:spcBef>
                <a:spcPts val="800"/>
              </a:spcBef>
              <a:spcAft>
                <a:spcPts val="600"/>
              </a:spcAft>
              <a:buFontTx/>
              <a:buNone/>
            </a:pPr>
            <a:r>
              <a:rPr lang="en-US" altLang="ko-KR" sz="3200" b="1" dirty="0" smtClean="0">
                <a:solidFill>
                  <a:srgbClr val="BC00BC"/>
                </a:solidFill>
              </a:rPr>
              <a:t>Types of Pyelonephritis:</a:t>
            </a:r>
            <a:endParaRPr lang="ko-KR" altLang="en-US" sz="3200" b="1" dirty="0" smtClean="0"/>
          </a:p>
          <a:p>
            <a:pPr marL="457200" indent="-457200" algn="l" defTabSz="457200" latinLnBrk="0">
              <a:lnSpc>
                <a:spcPct val="102000"/>
              </a:lnSpc>
              <a:spcBef>
                <a:spcPts val="800"/>
              </a:spcBef>
              <a:spcAft>
                <a:spcPts val="600"/>
              </a:spcAft>
              <a:buClr>
                <a:srgbClr val="C00000"/>
              </a:buClr>
              <a:buFont typeface="Courier New"/>
              <a:buChar char="o"/>
            </a:pPr>
            <a:r>
              <a:rPr lang="en-US" altLang="ko-KR" sz="3200" dirty="0" smtClean="0">
                <a:solidFill>
                  <a:srgbClr val="000000"/>
                </a:solidFill>
              </a:rPr>
              <a:t>Acute non complicated (non-obstructive) pyelonephritis.</a:t>
            </a:r>
            <a:endParaRPr lang="ko-KR" altLang="en-US" sz="3200" dirty="0" smtClean="0"/>
          </a:p>
          <a:p>
            <a:pPr marL="457200" indent="-457200">
              <a:lnSpc>
                <a:spcPct val="102000"/>
              </a:lnSpc>
              <a:spcBef>
                <a:spcPts val="800"/>
              </a:spcBef>
              <a:spcAft>
                <a:spcPts val="0"/>
              </a:spcAft>
              <a:buClr>
                <a:srgbClr val="C00000"/>
              </a:buClr>
              <a:buFont typeface="Courier New"/>
              <a:buChar char="o"/>
            </a:pPr>
            <a:r>
              <a:rPr lang="en-US" altLang="ko-KR" sz="3200" dirty="0" smtClean="0">
                <a:solidFill>
                  <a:srgbClr val="000000"/>
                </a:solidFill>
              </a:rPr>
              <a:t>C</a:t>
            </a:r>
            <a:r>
              <a:rPr lang="en-US" altLang="ko-KR" sz="3200" dirty="0" smtClean="0">
                <a:solidFill>
                  <a:srgbClr val="000000"/>
                </a:solidFill>
              </a:rPr>
              <a:t>hronic c</a:t>
            </a:r>
            <a:r>
              <a:rPr lang="en-US" altLang="ko-KR" sz="3200" dirty="0" smtClean="0">
                <a:solidFill>
                  <a:srgbClr val="000000"/>
                </a:solidFill>
              </a:rPr>
              <a:t>omplicated (obstructive) </a:t>
            </a:r>
            <a:r>
              <a:rPr lang="en-US" altLang="ko-KR" sz="3200" dirty="0" smtClean="0">
                <a:solidFill>
                  <a:srgbClr val="000000"/>
                </a:solidFill>
              </a:rPr>
              <a:t>pyelonephritis:                          Underlying </a:t>
            </a:r>
            <a:r>
              <a:rPr lang="en-US" altLang="ko-KR" sz="3200" b="1" dirty="0" smtClean="0">
                <a:solidFill>
                  <a:srgbClr val="C00000"/>
                </a:solidFill>
              </a:rPr>
              <a:t>structural</a:t>
            </a:r>
            <a:r>
              <a:rPr lang="en-US" altLang="ko-KR" sz="3200" dirty="0" smtClean="0">
                <a:solidFill>
                  <a:srgbClr val="000000"/>
                </a:solidFill>
              </a:rPr>
              <a:t> or </a:t>
            </a:r>
            <a:r>
              <a:rPr lang="en-US" altLang="ko-KR" sz="3200" b="1" dirty="0" smtClean="0">
                <a:solidFill>
                  <a:srgbClr val="C00000"/>
                </a:solidFill>
              </a:rPr>
              <a:t>functional</a:t>
            </a:r>
            <a:r>
              <a:rPr lang="en-US" altLang="ko-KR" sz="3200" dirty="0" smtClean="0">
                <a:solidFill>
                  <a:srgbClr val="000000"/>
                </a:solidFill>
              </a:rPr>
              <a:t> abnormalities of the kidney. </a:t>
            </a:r>
            <a:r>
              <a:rPr lang="en-US" altLang="ko-KR" sz="3200" dirty="0" smtClean="0">
                <a:solidFill>
                  <a:srgbClr val="000000"/>
                </a:solidFill>
              </a:rPr>
              <a:t>Associated with </a:t>
            </a:r>
            <a:r>
              <a:rPr lang="en-US" altLang="ko-KR" sz="3200" dirty="0" smtClean="0">
                <a:solidFill>
                  <a:srgbClr val="000000"/>
                </a:solidFill>
              </a:rPr>
              <a:t>obstruction of renal pelvis or tissue dysfunction or renal abscess.  </a:t>
            </a:r>
            <a:endParaRPr lang="ko-KR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475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6400800"/>
          </a:xfrm>
          <a:noFill/>
          <a:ln>
            <a:solidFill>
              <a:srgbClr val="9E009E"/>
            </a:solidFill>
          </a:ln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</a:pPr>
            <a:r>
              <a:rPr lang="en-US" sz="3200" b="1" u="sng" dirty="0" smtClean="0">
                <a:solidFill>
                  <a:srgbClr val="0070C0"/>
                </a:solidFill>
              </a:rPr>
              <a:t>Biofilm</a:t>
            </a:r>
            <a:r>
              <a:rPr lang="en-US" sz="3200" u="sng" dirty="0">
                <a:solidFill>
                  <a:schemeClr val="tx1"/>
                </a:solidFill>
              </a:rPr>
              <a:t>: </a:t>
            </a:r>
            <a:endParaRPr lang="en-US" sz="3200" u="sng" dirty="0" smtClean="0">
              <a:solidFill>
                <a:schemeClr val="tx1"/>
              </a:solidFill>
            </a:endParaRPr>
          </a:p>
          <a:p>
            <a:pPr marL="571500" lvl="0" indent="-57150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tx1"/>
                </a:solidFill>
              </a:rPr>
              <a:t>A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layer of </a:t>
            </a:r>
            <a:r>
              <a:rPr lang="en-US" sz="3200" b="1" dirty="0" smtClean="0">
                <a:solidFill>
                  <a:srgbClr val="0070C0"/>
                </a:solidFill>
              </a:rPr>
              <a:t>bacteria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with their </a:t>
            </a:r>
            <a:r>
              <a:rPr lang="en-US" sz="3200" b="1" dirty="0">
                <a:solidFill>
                  <a:srgbClr val="0070C0"/>
                </a:solidFill>
              </a:rPr>
              <a:t>extracellular </a:t>
            </a:r>
            <a:r>
              <a:rPr lang="en-US" sz="3200" b="1" dirty="0" smtClean="0">
                <a:solidFill>
                  <a:srgbClr val="0070C0"/>
                </a:solidFill>
              </a:rPr>
              <a:t>substances</a:t>
            </a:r>
            <a:r>
              <a:rPr lang="en-US" sz="3200" dirty="0">
                <a:solidFill>
                  <a:schemeClr val="tx1"/>
                </a:solidFill>
              </a:rPr>
              <a:t>, and </a:t>
            </a:r>
            <a:r>
              <a:rPr lang="en-US" sz="3200" b="1" dirty="0" smtClean="0">
                <a:solidFill>
                  <a:srgbClr val="0070C0"/>
                </a:solidFill>
              </a:rPr>
              <a:t>urine components </a:t>
            </a:r>
            <a:r>
              <a:rPr lang="en-US" sz="3200" dirty="0">
                <a:solidFill>
                  <a:schemeClr val="tx1"/>
                </a:solidFill>
              </a:rPr>
              <a:t>(protein, calcium, </a:t>
            </a:r>
            <a:r>
              <a:rPr lang="en-US" sz="3200" dirty="0" smtClean="0">
                <a:solidFill>
                  <a:schemeClr val="tx1"/>
                </a:solidFill>
              </a:rPr>
              <a:t>Mg</a:t>
            </a:r>
            <a:r>
              <a:rPr lang="en-US" sz="3200" baseline="30000" dirty="0" smtClean="0">
                <a:solidFill>
                  <a:schemeClr val="tx1"/>
                </a:solidFill>
              </a:rPr>
              <a:t>+2</a:t>
            </a:r>
            <a:r>
              <a:rPr lang="en-US" sz="3200" dirty="0" smtClean="0">
                <a:solidFill>
                  <a:schemeClr val="tx1"/>
                </a:solidFill>
              </a:rPr>
              <a:t>).</a:t>
            </a:r>
          </a:p>
          <a:p>
            <a:pPr marL="571500" lvl="0" indent="-57150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It contaminate the draining bags and grow </a:t>
            </a:r>
            <a:r>
              <a:rPr lang="en-US" sz="3200" dirty="0">
                <a:solidFill>
                  <a:schemeClr val="tx1"/>
                </a:solidFill>
              </a:rPr>
              <a:t>along the </a:t>
            </a:r>
            <a:r>
              <a:rPr lang="en-US" sz="3200" dirty="0" smtClean="0">
                <a:solidFill>
                  <a:schemeClr val="tx1"/>
                </a:solidFill>
              </a:rPr>
              <a:t>exterior and </a:t>
            </a:r>
            <a:r>
              <a:rPr lang="en-US" sz="3200" dirty="0">
                <a:solidFill>
                  <a:schemeClr val="tx1"/>
                </a:solidFill>
              </a:rPr>
              <a:t>internal catheter surface. 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571500" lvl="0" indent="-57150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Biofilm is strongly associated with establishment of complicated  pyelonephritis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Rect 3"/>
          <p:cNvSpPr>
            <a:spLocks noGrp="1" noChangeArrowheads="1"/>
          </p:cNvSpPr>
          <p:nvPr>
            <p:ph type="subTitle"/>
          </p:nvPr>
        </p:nvSpPr>
        <p:spPr>
          <a:xfrm>
            <a:off x="152401" y="152401"/>
            <a:ext cx="8839200" cy="6553200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/>
          </a:bodyPr>
          <a:lstStyle/>
          <a:p>
            <a:pPr marL="0" indent="0" algn="l" defTabSz="457200" latinLnBrk="0">
              <a:spcBef>
                <a:spcPts val="0"/>
              </a:spcBef>
              <a:buFontTx/>
              <a:buNone/>
            </a:pPr>
            <a:r>
              <a:rPr lang="en-US" altLang="ko-KR" sz="3200" b="1" dirty="0" smtClean="0">
                <a:solidFill>
                  <a:srgbClr val="C00000"/>
                </a:solidFill>
                <a:latin typeface="Times New Roman" charset="0"/>
              </a:rPr>
              <a:t>Recurrent infection: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either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 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reinfection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or</a:t>
            </a:r>
            <a:r>
              <a:rPr lang="en-US" altLang="ko-KR" sz="3200" dirty="0" smtClean="0">
                <a:solidFill>
                  <a:srgbClr val="C00000"/>
                </a:solidFill>
                <a:latin typeface="Times New Roman" charset="0"/>
              </a:rPr>
              <a:t> relapse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spcBef>
                <a:spcPts val="0"/>
              </a:spcBef>
              <a:buClr>
                <a:srgbClr val="BC00BC"/>
              </a:buClr>
              <a:buFont typeface="Courier New"/>
              <a:buChar char="o"/>
            </a:pPr>
            <a:r>
              <a:rPr lang="en-US" altLang="ko-KR" sz="3200" b="1" dirty="0" smtClean="0">
                <a:solidFill>
                  <a:srgbClr val="BC00BC"/>
                </a:solidFill>
                <a:latin typeface="Times New Roman" charset="0"/>
              </a:rPr>
              <a:t> Reinfection:</a:t>
            </a:r>
            <a:endParaRPr lang="ko-KR" altLang="en-US" sz="3200" b="1" dirty="0" smtClean="0">
              <a:latin typeface="Times New Roman" charset="0"/>
            </a:endParaRPr>
          </a:p>
          <a:p>
            <a:pPr marL="0" indent="0" algn="l" defTabSz="457200" latinLnBrk="0">
              <a:spcBef>
                <a:spcPts val="0"/>
              </a:spcBef>
              <a:buClr>
                <a:srgbClr val="BC00BC"/>
              </a:buClr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When a 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new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organism is isolated or a 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previously</a:t>
            </a:r>
            <a:r>
              <a:rPr lang="en-US" altLang="ko-KR" sz="3200" dirty="0" smtClean="0">
                <a:solidFill>
                  <a:srgbClr val="0070C0"/>
                </a:solidFill>
                <a:latin typeface="Times New Roman" charset="0"/>
              </a:rPr>
              <a:t>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isolated</a:t>
            </a:r>
            <a:r>
              <a:rPr lang="en-US" altLang="ko-KR" sz="3200" dirty="0" smtClean="0">
                <a:solidFill>
                  <a:srgbClr val="0070C0"/>
                </a:solidFill>
                <a:latin typeface="Times New Roman" charset="0"/>
              </a:rPr>
              <a:t>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organism is 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reintroduced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into the urinary tract from the colonizing gut or genital flora. 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spcBef>
                <a:spcPts val="0"/>
              </a:spcBef>
              <a:buClr>
                <a:srgbClr val="BC00BC"/>
              </a:buClr>
              <a:buFont typeface="Courier New"/>
              <a:buChar char="o"/>
            </a:pPr>
            <a:r>
              <a:rPr lang="en-US" altLang="ko-KR" sz="3200" b="1" dirty="0" smtClean="0">
                <a:solidFill>
                  <a:srgbClr val="BC00BC"/>
                </a:solidFill>
                <a:latin typeface="Times New Roman" charset="0"/>
              </a:rPr>
              <a:t>Relapse:</a:t>
            </a:r>
            <a:endParaRPr lang="ko-KR" altLang="en-US" sz="3200" b="1" dirty="0" smtClean="0">
              <a:latin typeface="Times New Roman" charset="0"/>
            </a:endParaRPr>
          </a:p>
          <a:p>
            <a:pPr marL="0" indent="0" algn="l" defTabSz="457200" latinLnBrk="0">
              <a:spcBef>
                <a:spcPts val="0"/>
              </a:spcBef>
              <a:buClr>
                <a:srgbClr val="BC00BC"/>
              </a:buClr>
            </a:pP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bacteria 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persist</a:t>
            </a:r>
            <a:r>
              <a:rPr lang="en-US" altLang="ko-KR" sz="3200" dirty="0" smtClean="0">
                <a:solidFill>
                  <a:srgbClr val="0070C0"/>
                </a:solidFill>
                <a:latin typeface="Times New Roman" charset="0"/>
              </a:rPr>
              <a:t>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within</a:t>
            </a:r>
            <a:r>
              <a:rPr lang="en-US" altLang="ko-KR" sz="3200" dirty="0" smtClean="0">
                <a:solidFill>
                  <a:srgbClr val="0070C0"/>
                </a:solidFill>
                <a:latin typeface="Times New Roman" charset="0"/>
              </a:rPr>
              <a:t>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urinary tract due to presence of a stone or an indwelling urologic devices (biofilm).</a:t>
            </a:r>
            <a:endParaRPr lang="ko-KR" altLang="en-US" sz="32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9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610600" cy="609600"/>
          </a:xfrm>
          <a:noFill/>
        </p:spPr>
        <p:txBody>
          <a:bodyPr wrap="square" lIns="91440" tIns="45720" rIns="91440" bIns="45720" anchor="b">
            <a:normAutofit/>
          </a:bodyPr>
          <a:lstStyle/>
          <a:p>
            <a:pPr marL="0" indent="0" algn="ctr" defTabSz="4572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 dirty="0" smtClean="0">
                <a:solidFill>
                  <a:srgbClr val="9E009E"/>
                </a:solidFill>
                <a:latin typeface="Times New Roman" charset="0"/>
              </a:rPr>
              <a:t>Etiology of Pyelonephritis and TIN:</a:t>
            </a:r>
            <a:endParaRPr lang="ko-KR" altLang="en-US" sz="3200" b="1" dirty="0" smtClean="0">
              <a:latin typeface="Times New Roman" charset="0"/>
            </a:endParaRPr>
          </a:p>
        </p:txBody>
      </p:sp>
      <p:sp>
        <p:nvSpPr>
          <p:cNvPr id="3" name="Rect 3"/>
          <p:cNvSpPr>
            <a:spLocks noGrp="1" noChangeArrowheads="1"/>
          </p:cNvSpPr>
          <p:nvPr>
            <p:ph type="subTitle"/>
          </p:nvPr>
        </p:nvSpPr>
        <p:spPr>
          <a:xfrm>
            <a:off x="152400" y="914400"/>
            <a:ext cx="8839835" cy="5868035"/>
          </a:xfrm>
          <a:prstGeom prst="rect">
            <a:avLst/>
          </a:prstGeom>
          <a:ln w="9525" cap="flat" cmpd="sng">
            <a:solidFill>
              <a:srgbClr val="7030A0">
                <a:alpha val="100000"/>
              </a:srgbClr>
            </a:solidFill>
            <a:prstDash val="solid"/>
          </a:ln>
        </p:spPr>
        <p:txBody>
          <a:bodyPr wrap="square" lIns="91440" tIns="45720" rIns="91440" bIns="45720" anchor="t">
            <a:normAutofit/>
          </a:bodyPr>
          <a:lstStyle/>
          <a:p>
            <a:pPr marL="457200" indent="-457200" algn="l" defTabSz="457200" latinLnBrk="0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3200" b="1" i="1" dirty="0" smtClean="0">
                <a:solidFill>
                  <a:srgbClr val="0070C0"/>
                </a:solidFill>
                <a:latin typeface="Times New Roman" charset="0"/>
              </a:rPr>
              <a:t>Escherichia coli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.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most common cause of  UTI (85-90%).                  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3200" b="1" i="1" dirty="0" smtClean="0">
                <a:solidFill>
                  <a:srgbClr val="0070C0"/>
                </a:solidFill>
                <a:latin typeface="Times New Roman" charset="0"/>
              </a:rPr>
              <a:t>Staphylococcus saprophyticus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. 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The second causative agent of UTI (5-20%).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60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Other genera of </a:t>
            </a:r>
            <a:r>
              <a:rPr lang="en-US" altLang="ko-KR" sz="3200" b="1" i="1" dirty="0" smtClean="0">
                <a:solidFill>
                  <a:srgbClr val="0070C0"/>
                </a:solidFill>
                <a:latin typeface="Times New Roman" charset="0"/>
              </a:rPr>
              <a:t>Enterobacteriaceae</a:t>
            </a:r>
            <a:r>
              <a:rPr lang="en-US" altLang="ko-KR" sz="3200" b="1" dirty="0" smtClean="0">
                <a:solidFill>
                  <a:srgbClr val="0070C0"/>
                </a:solidFill>
                <a:latin typeface="Times New Roman" charset="0"/>
              </a:rPr>
              <a:t> : </a:t>
            </a:r>
            <a:r>
              <a:rPr lang="en-US" altLang="ko-KR" sz="3200" i="1" dirty="0" smtClean="0">
                <a:solidFill>
                  <a:srgbClr val="000000"/>
                </a:solidFill>
                <a:latin typeface="Times New Roman" charset="0"/>
              </a:rPr>
              <a:t>Klebsiella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, </a:t>
            </a:r>
            <a:r>
              <a:rPr lang="en-US" altLang="ko-KR" sz="3200" i="1" dirty="0" smtClean="0">
                <a:solidFill>
                  <a:srgbClr val="000000"/>
                </a:solidFill>
                <a:latin typeface="Times New Roman" charset="0"/>
              </a:rPr>
              <a:t>Enterobacter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, </a:t>
            </a:r>
            <a:r>
              <a:rPr lang="en-US" altLang="ko-KR" sz="3200" i="1" dirty="0" smtClean="0">
                <a:solidFill>
                  <a:srgbClr val="000000"/>
                </a:solidFill>
                <a:latin typeface="Times New Roman" charset="0"/>
              </a:rPr>
              <a:t>Proteus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, and </a:t>
            </a:r>
            <a:r>
              <a:rPr lang="en-US" altLang="ko-KR" sz="3200" i="1" dirty="0" smtClean="0">
                <a:solidFill>
                  <a:srgbClr val="000000"/>
                </a:solidFill>
                <a:latin typeface="Times New Roman" charset="0"/>
              </a:rPr>
              <a:t>Serratia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. </a:t>
            </a:r>
            <a:endParaRPr lang="ko-KR" altLang="en-US" sz="3200" dirty="0" smtClean="0">
              <a:latin typeface="Times New Roman" charset="0"/>
            </a:endParaRPr>
          </a:p>
          <a:p>
            <a:pPr marL="457200" indent="-457200" algn="l" defTabSz="457200" latinLnBrk="0">
              <a:lnSpc>
                <a:spcPct val="113000"/>
              </a:lnSpc>
              <a:spcBef>
                <a:spcPts val="700"/>
              </a:spcBef>
              <a:spcAft>
                <a:spcPts val="0"/>
              </a:spcAft>
              <a:buClr>
                <a:srgbClr val="0070C0"/>
              </a:buClr>
              <a:buFont typeface="Times New Roman"/>
              <a:buChar char="•"/>
            </a:pPr>
            <a:r>
              <a:rPr lang="en-US" altLang="ko-KR" sz="3200" b="1" i="1" dirty="0" smtClean="0">
                <a:solidFill>
                  <a:srgbClr val="0070C0"/>
                </a:solidFill>
                <a:latin typeface="Times New Roman" charset="0"/>
              </a:rPr>
              <a:t>Pseudomonas aeruginosa and Enterococcus faecalis.</a:t>
            </a:r>
            <a:r>
              <a:rPr lang="en-US" altLang="ko-KR" sz="3200" dirty="0" smtClean="0">
                <a:solidFill>
                  <a:srgbClr val="000000"/>
                </a:solidFill>
                <a:latin typeface="Times New Roman" charset="0"/>
              </a:rPr>
              <a:t> Hospital-acquired infection.</a:t>
            </a:r>
            <a:endParaRPr lang="ko-KR" altLang="en-US" sz="32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47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ummer">
  <a:themeElements>
    <a:clrScheme name="Custom 7">
      <a:dk1>
        <a:srgbClr val="FAF0FA"/>
      </a:dk1>
      <a:lt1>
        <a:srgbClr val="FAF0FA"/>
      </a:lt1>
      <a:dk2>
        <a:srgbClr val="FAF0FA"/>
      </a:dk2>
      <a:lt2>
        <a:srgbClr val="FAF0FA"/>
      </a:lt2>
      <a:accent1>
        <a:srgbClr val="FAF0FA"/>
      </a:accent1>
      <a:accent2>
        <a:srgbClr val="F9EBF9"/>
      </a:accent2>
      <a:accent3>
        <a:srgbClr val="F9EBF9"/>
      </a:accent3>
      <a:accent4>
        <a:srgbClr val="F9EBF9"/>
      </a:accent4>
      <a:accent5>
        <a:srgbClr val="F9EBF9"/>
      </a:accent5>
      <a:accent6>
        <a:srgbClr val="F9EBF9"/>
      </a:accent6>
      <a:hlink>
        <a:srgbClr val="F9EBF9"/>
      </a:hlink>
      <a:folHlink>
        <a:srgbClr val="F9EBF9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mmer">
  <a:themeElements>
    <a:clrScheme name="Custom 8">
      <a:dk1>
        <a:sysClr val="windowText" lastClr="000000"/>
      </a:dk1>
      <a:lt1>
        <a:srgbClr val="000000"/>
      </a:lt1>
      <a:dk2>
        <a:srgbClr val="666666"/>
      </a:dk2>
      <a:lt2>
        <a:srgbClr val="D2D2D2"/>
      </a:lt2>
      <a:accent1>
        <a:srgbClr val="FFD7E8"/>
      </a:accent1>
      <a:accent2>
        <a:srgbClr val="FFD7E8"/>
      </a:accent2>
      <a:accent3>
        <a:srgbClr val="D519FF"/>
      </a:accent3>
      <a:accent4>
        <a:srgbClr val="7030A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Summer">
  <a:themeElements>
    <a:clrScheme name="Custom 7">
      <a:dk1>
        <a:srgbClr val="F9EBF9"/>
      </a:dk1>
      <a:lt1>
        <a:srgbClr val="000000"/>
      </a:lt1>
      <a:dk2>
        <a:srgbClr val="F9EBF9"/>
      </a:dk2>
      <a:lt2>
        <a:srgbClr val="F9EBF9"/>
      </a:lt2>
      <a:accent1>
        <a:srgbClr val="F9EBF9"/>
      </a:accent1>
      <a:accent2>
        <a:srgbClr val="F9EBF9"/>
      </a:accent2>
      <a:accent3>
        <a:srgbClr val="F9EBF9"/>
      </a:accent3>
      <a:accent4>
        <a:srgbClr val="F9EBF9"/>
      </a:accent4>
      <a:accent5>
        <a:srgbClr val="F9EBF9"/>
      </a:accent5>
      <a:accent6>
        <a:srgbClr val="F9EBF9"/>
      </a:accent6>
      <a:hlink>
        <a:srgbClr val="F9EBF9"/>
      </a:hlink>
      <a:folHlink>
        <a:srgbClr val="F9EBF9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ummer">
  <a:themeElements>
    <a:clrScheme name="Custom 8">
      <a:dk1>
        <a:sysClr val="windowText" lastClr="000000"/>
      </a:dk1>
      <a:lt1>
        <a:srgbClr val="000000"/>
      </a:lt1>
      <a:dk2>
        <a:srgbClr val="666666"/>
      </a:dk2>
      <a:lt2>
        <a:srgbClr val="D2D2D2"/>
      </a:lt2>
      <a:accent1>
        <a:srgbClr val="FFD7E8"/>
      </a:accent1>
      <a:accent2>
        <a:srgbClr val="FFD7E8"/>
      </a:accent2>
      <a:accent3>
        <a:srgbClr val="D519FF"/>
      </a:accent3>
      <a:accent4>
        <a:srgbClr val="7030A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11397</TotalTime>
  <Pages>33</Pages>
  <Words>1420</Words>
  <Characters>0</Characters>
  <Application>Microsoft Office PowerPoint</Application>
  <DocSecurity>0</DocSecurity>
  <PresentationFormat>On-screen Show (4:3)</PresentationFormat>
  <Lines>0</Lines>
  <Paragraphs>184</Paragraphs>
  <Slides>29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1_Summer</vt:lpstr>
      <vt:lpstr>Summer</vt:lpstr>
      <vt:lpstr>3_Summer</vt:lpstr>
      <vt:lpstr>2_Summer</vt:lpstr>
      <vt:lpstr>Urinary Tract Infections</vt:lpstr>
      <vt:lpstr>N</vt:lpstr>
      <vt:lpstr>N</vt:lpstr>
      <vt:lpstr>Urinary catheter and nephrostomy tube</vt:lpstr>
      <vt:lpstr>PowerPoint Presentation</vt:lpstr>
      <vt:lpstr>N</vt:lpstr>
      <vt:lpstr>n</vt:lpstr>
      <vt:lpstr>N</vt:lpstr>
      <vt:lpstr>Etiology of Pyelonephritis and TIN:</vt:lpstr>
      <vt:lpstr>PowerPoint Presentation</vt:lpstr>
      <vt:lpstr>PowerPoint Presentation</vt:lpstr>
      <vt:lpstr>PowerPoint Presentation</vt:lpstr>
      <vt:lpstr>N</vt:lpstr>
      <vt:lpstr>Pathogenesis:</vt:lpstr>
      <vt:lpstr>N</vt:lpstr>
      <vt:lpstr>PowerPoint Presentation</vt:lpstr>
      <vt:lpstr>N</vt:lpstr>
      <vt:lpstr>Glomerulonephritis: GN:</vt:lpstr>
      <vt:lpstr>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</vt:lpstr>
      <vt:lpstr>PowerPoint Presentation</vt:lpstr>
      <vt:lpstr>PowerPoint Presentation</vt:lpstr>
      <vt:lpstr>PowerPoint Presentation</vt:lpstr>
      <vt:lpstr>Infective TIN and Infective or Non-infective GN: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Dr.Nemr Mansour</dc:creator>
  <cp:lastModifiedBy>Sozan Fadl</cp:lastModifiedBy>
  <cp:revision>19</cp:revision>
  <dcterms:modified xsi:type="dcterms:W3CDTF">2016-05-01T11:16:24Z</dcterms:modified>
</cp:coreProperties>
</file>

<file path=docProps/infrawarePen.xml><?xml version="1.0" encoding="utf-8"?>
<InfrawarePenDraw xmlns="http://www.infraware.co.kr/2012/penmode"/>
</file>